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8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5" r:id="rId9"/>
    <p:sldId id="266" r:id="rId10"/>
    <p:sldId id="267" r:id="rId11"/>
    <p:sldId id="268" r:id="rId12"/>
    <p:sldId id="293" r:id="rId13"/>
    <p:sldId id="269" r:id="rId14"/>
    <p:sldId id="292" r:id="rId15"/>
    <p:sldId id="281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6" r:id="rId28"/>
    <p:sldId id="285" r:id="rId29"/>
    <p:sldId id="282" r:id="rId30"/>
    <p:sldId id="284" r:id="rId31"/>
    <p:sldId id="283" r:id="rId32"/>
    <p:sldId id="313" r:id="rId33"/>
    <p:sldId id="287" r:id="rId34"/>
    <p:sldId id="288" r:id="rId35"/>
    <p:sldId id="289" r:id="rId36"/>
    <p:sldId id="290" r:id="rId37"/>
    <p:sldId id="291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1398" y="1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79B08B-4459-4D88-8506-B493997F2FCE}" type="datetimeFigureOut">
              <a:rPr lang="es-ES" smtClean="0"/>
              <a:t>11/09/2017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779CC5-FC4E-450A-9524-3C144B11581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4697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79CC5-FC4E-450A-9524-3C144B11581C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8184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79CC5-FC4E-450A-9524-3C144B11581C}" type="slidenum">
              <a:rPr lang="es-ES" smtClean="0"/>
              <a:t>45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8184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C12EFABD-DD91-4AC1-AD45-66F125102591}" type="datetimeFigureOut">
              <a:rPr lang="es-ES" smtClean="0"/>
              <a:t>11/09/2017</a:t>
            </a:fld>
            <a:endParaRPr lang="es-ES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s-ES"/>
          </a:p>
        </p:txBody>
      </p:sp>
      <p:sp>
        <p:nvSpPr>
          <p:cNvPr id="10" name="9 Rectángulo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Rectángulo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13 Rectángulo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18 Rectángulo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17 Conector recto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19 Conector recto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14 Conector recto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21 Conector recto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26 Rectángulo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20 Elipse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Elipse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23 Elipse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25 Elipse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24 Elipse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E1DC9FE-EC2C-420C-99DB-73C095C005E5}" type="slidenum">
              <a:rPr lang="es-ES" smtClean="0"/>
              <a:t>‹Nº›</a:t>
            </a:fld>
            <a:endParaRPr lang="es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EFABD-DD91-4AC1-AD45-66F125102591}" type="datetimeFigureOut">
              <a:rPr lang="es-ES" smtClean="0"/>
              <a:t>11/09/2017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DC9FE-EC2C-420C-99DB-73C095C005E5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EFABD-DD91-4AC1-AD45-66F125102591}" type="datetimeFigureOut">
              <a:rPr lang="es-ES" smtClean="0"/>
              <a:t>11/09/2017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DC9FE-EC2C-420C-99DB-73C095C005E5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C12EFABD-DD91-4AC1-AD45-66F125102591}" type="datetimeFigureOut">
              <a:rPr lang="es-ES" smtClean="0"/>
              <a:t>11/09/2017</a:t>
            </a:fld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E1DC9FE-EC2C-420C-99DB-73C095C005E5}" type="slidenum">
              <a:rPr lang="es-ES" smtClean="0"/>
              <a:t>‹Nº›</a:t>
            </a:fld>
            <a:endParaRPr lang="es-ES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C12EFABD-DD91-4AC1-AD45-66F125102591}" type="datetimeFigureOut">
              <a:rPr lang="es-ES" smtClean="0"/>
              <a:t>11/09/2017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s-ES"/>
          </a:p>
        </p:txBody>
      </p:sp>
      <p:sp>
        <p:nvSpPr>
          <p:cNvPr id="9" name="8 Rectángulo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Rectángulo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Rectángulo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Rectángulo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Conector recto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13 Conector recto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14 Conector recto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16 Conector recto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17 Rectángulo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18 Elipse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19 Elipse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20 Elipse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21 Elipse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Elipse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25 Conector recto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E1DC9FE-EC2C-420C-99DB-73C095C005E5}" type="slidenum">
              <a:rPr lang="es-ES" smtClean="0"/>
              <a:t>‹Nº›</a:t>
            </a:fld>
            <a:endParaRPr lang="es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EFABD-DD91-4AC1-AD45-66F125102591}" type="datetimeFigureOut">
              <a:rPr lang="es-ES" smtClean="0"/>
              <a:t>11/09/2017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DC9FE-EC2C-420C-99DB-73C095C005E5}" type="slidenum">
              <a:rPr lang="es-ES" smtClean="0"/>
              <a:t>‹Nº›</a:t>
            </a:fld>
            <a:endParaRPr lang="es-ES"/>
          </a:p>
        </p:txBody>
      </p:sp>
      <p:sp>
        <p:nvSpPr>
          <p:cNvPr id="9" name="8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EFABD-DD91-4AC1-AD45-66F125102591}" type="datetimeFigureOut">
              <a:rPr lang="es-ES" smtClean="0"/>
              <a:t>11/09/2017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DC9FE-EC2C-420C-99DB-73C095C005E5}" type="slidenum">
              <a:rPr lang="es-ES" smtClean="0"/>
              <a:t>‹Nº›</a:t>
            </a:fld>
            <a:endParaRPr lang="es-E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2" name="11 Marcador de texto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4" name="13 Marcador de texto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C12EFABD-DD91-4AC1-AD45-66F125102591}" type="datetimeFigureOut">
              <a:rPr lang="es-ES" smtClean="0"/>
              <a:t>11/09/2017</a:t>
            </a:fld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E1DC9FE-EC2C-420C-99DB-73C095C005E5}" type="slidenum">
              <a:rPr lang="es-ES" smtClean="0"/>
              <a:t>‹Nº›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EFABD-DD91-4AC1-AD45-66F125102591}" type="datetimeFigureOut">
              <a:rPr lang="es-ES" smtClean="0"/>
              <a:t>11/09/2017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DC9FE-EC2C-420C-99DB-73C095C005E5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Conector recto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8" name="7 Conector recto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Rectángulo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Conector recto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13 Elipse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17 Marcador de contenido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1" name="20 Marcador de fecha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C12EFABD-DD91-4AC1-AD45-66F125102591}" type="datetimeFigureOut">
              <a:rPr lang="es-ES" smtClean="0"/>
              <a:t>11/09/2017</a:t>
            </a:fld>
            <a:endParaRPr lang="es-ES"/>
          </a:p>
        </p:txBody>
      </p:sp>
      <p:sp>
        <p:nvSpPr>
          <p:cNvPr id="22" name="21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E1DC9FE-EC2C-420C-99DB-73C095C005E5}" type="slidenum">
              <a:rPr lang="es-ES" smtClean="0"/>
              <a:t>‹Nº›</a:t>
            </a:fld>
            <a:endParaRPr lang="es-ES"/>
          </a:p>
        </p:txBody>
      </p:sp>
      <p:sp>
        <p:nvSpPr>
          <p:cNvPr id="23" name="22 Marcador de pie de página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s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12 Elipse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0" name="9 Conector recto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10 Rectángulo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Conector recto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18 Conector recto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19 Conector recto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16 Marcador de fecha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C12EFABD-DD91-4AC1-AD45-66F125102591}" type="datetimeFigureOut">
              <a:rPr lang="es-ES" smtClean="0"/>
              <a:t>11/09/2017</a:t>
            </a:fld>
            <a:endParaRPr lang="es-ES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E1DC9FE-EC2C-420C-99DB-73C095C005E5}" type="slidenum">
              <a:rPr lang="es-ES" smtClean="0"/>
              <a:t>‹Nº›</a:t>
            </a:fld>
            <a:endParaRPr lang="es-ES"/>
          </a:p>
        </p:txBody>
      </p:sp>
      <p:sp>
        <p:nvSpPr>
          <p:cNvPr id="21" name="20 Marcador de pie de página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C12EFABD-DD91-4AC1-AD45-66F125102591}" type="datetimeFigureOut">
              <a:rPr lang="es-ES" smtClean="0"/>
              <a:t>11/09/2017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s-ES"/>
          </a:p>
        </p:txBody>
      </p:sp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9 Rectángulo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Elipse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E1DC9FE-EC2C-420C-99DB-73C095C005E5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329063" y="3371385"/>
            <a:ext cx="6172200" cy="1656184"/>
          </a:xfrm>
        </p:spPr>
        <p:txBody>
          <a:bodyPr>
            <a:normAutofit fontScale="92500"/>
          </a:bodyPr>
          <a:lstStyle/>
          <a:p>
            <a:pPr algn="ctr"/>
            <a:r>
              <a:rPr lang="es-ES" sz="2400" i="1" dirty="0" smtClean="0">
                <a:solidFill>
                  <a:srgbClr val="FF0000"/>
                </a:solidFill>
              </a:rPr>
              <a:t>Alta competitividad a un módico precio</a:t>
            </a:r>
          </a:p>
          <a:p>
            <a:pPr algn="ctr"/>
            <a:r>
              <a:rPr lang="es-ES" sz="2400" i="1" dirty="0" smtClean="0">
                <a:solidFill>
                  <a:srgbClr val="FF0000"/>
                </a:solidFill>
              </a:rPr>
              <a:t>Por:</a:t>
            </a:r>
          </a:p>
          <a:p>
            <a:pPr algn="ctr"/>
            <a:r>
              <a:rPr lang="es-ES" sz="4300" i="1" dirty="0" smtClean="0">
                <a:solidFill>
                  <a:srgbClr val="FF0000"/>
                </a:solidFill>
              </a:rPr>
              <a:t>EA5KA &amp; EA4TX</a:t>
            </a:r>
          </a:p>
          <a:p>
            <a:pPr algn="ctr"/>
            <a:endParaRPr lang="es-ES" dirty="0" smtClean="0">
              <a:solidFill>
                <a:srgbClr val="FF0000"/>
              </a:solidFill>
            </a:endParaRPr>
          </a:p>
          <a:p>
            <a:endParaRPr lang="es-ES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575380"/>
            <a:ext cx="6726886" cy="2781611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3779912" y="5343360"/>
            <a:ext cx="4924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Comic Sans MS" panose="030F0702030302020204" pitchFamily="66" charset="0"/>
              </a:rPr>
              <a:t>IBERRADIO 2017</a:t>
            </a:r>
            <a:endParaRPr lang="es-ES" sz="28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88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78098"/>
          </a:xfrm>
        </p:spPr>
        <p:txBody>
          <a:bodyPr/>
          <a:lstStyle/>
          <a:p>
            <a:r>
              <a:rPr lang="es-ES" b="1" dirty="0" smtClean="0">
                <a:solidFill>
                  <a:srgbClr val="FF0000"/>
                </a:solidFill>
              </a:rPr>
              <a:t>Grupo electrógeno “grande”:</a:t>
            </a:r>
            <a:endParaRPr lang="es-ES" b="1" dirty="0">
              <a:solidFill>
                <a:srgbClr val="FF0000"/>
              </a:solidFill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32656"/>
            <a:ext cx="1475656" cy="610193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484784"/>
            <a:ext cx="3528912" cy="309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84784"/>
            <a:ext cx="3672408" cy="309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9 CuadroTexto"/>
          <p:cNvSpPr txBox="1"/>
          <p:nvPr/>
        </p:nvSpPr>
        <p:spPr>
          <a:xfrm>
            <a:off x="755576" y="5013176"/>
            <a:ext cx="7633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-El grupo dispone de arranque automático desde el cuarto de radio.</a:t>
            </a:r>
          </a:p>
          <a:p>
            <a:r>
              <a:rPr lang="es-ES" dirty="0" smtClean="0"/>
              <a:t>-Con indicaciones de nivel de gasoil, temperatura de agua y temperatura de aceite.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54417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78098"/>
          </a:xfrm>
        </p:spPr>
        <p:txBody>
          <a:bodyPr/>
          <a:lstStyle/>
          <a:p>
            <a:r>
              <a:rPr lang="es-ES" b="1" dirty="0" smtClean="0">
                <a:solidFill>
                  <a:srgbClr val="FF0000"/>
                </a:solidFill>
              </a:rPr>
              <a:t>Sistema de antenas de TX:</a:t>
            </a:r>
            <a:endParaRPr lang="es-ES" b="1" dirty="0">
              <a:solidFill>
                <a:srgbClr val="FF0000"/>
              </a:solidFill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32656"/>
            <a:ext cx="1475656" cy="610193"/>
          </a:xfrm>
          <a:prstGeom prst="rect">
            <a:avLst/>
          </a:prstGeom>
        </p:spPr>
      </p:pic>
      <p:sp>
        <p:nvSpPr>
          <p:cNvPr id="10" name="9 CuadroTexto"/>
          <p:cNvSpPr txBox="1"/>
          <p:nvPr/>
        </p:nvSpPr>
        <p:spPr>
          <a:xfrm>
            <a:off x="601843" y="1844824"/>
            <a:ext cx="763336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-TODAS las antenas de EC2DX son de diseño y construcción propia.</a:t>
            </a:r>
          </a:p>
          <a:p>
            <a:endParaRPr lang="es-ES" dirty="0" smtClean="0"/>
          </a:p>
          <a:p>
            <a:r>
              <a:rPr lang="es-ES" dirty="0"/>
              <a:t>-Para el diseño de las antenas se ha utilizado siempre el Software MMANA, conocido por muchos. Software libre.</a:t>
            </a:r>
          </a:p>
          <a:p>
            <a:endParaRPr lang="es-ES" dirty="0"/>
          </a:p>
          <a:p>
            <a:r>
              <a:rPr lang="es-ES" dirty="0" smtClean="0"/>
              <a:t>-La estación cuenta con 4 torres, dos auto-construidas y dos comerciales.</a:t>
            </a:r>
          </a:p>
          <a:p>
            <a:endParaRPr lang="es-ES" dirty="0"/>
          </a:p>
          <a:p>
            <a:r>
              <a:rPr lang="es-ES" dirty="0" smtClean="0"/>
              <a:t>-Para la construcción de las antenas se han utilizado componentes y herramientas básicas, teniendo que recurrir en pocas ocasiones a mecanizados más complejos, más que nada por ahorro de tiempo en la fabricación. Como puede ser el caso de alguna bobina.</a:t>
            </a:r>
          </a:p>
          <a:p>
            <a:endParaRPr lang="es-ES" dirty="0" smtClean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162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7504" y="188641"/>
            <a:ext cx="7467600" cy="624348"/>
          </a:xfrm>
        </p:spPr>
        <p:txBody>
          <a:bodyPr>
            <a:normAutofit/>
          </a:bodyPr>
          <a:lstStyle/>
          <a:p>
            <a:r>
              <a:rPr lang="es-ES" b="1" dirty="0" err="1" smtClean="0">
                <a:solidFill>
                  <a:srgbClr val="FF0000"/>
                </a:solidFill>
              </a:rPr>
              <a:t>Mmana</a:t>
            </a:r>
            <a:r>
              <a:rPr lang="es-ES" b="1" dirty="0" smtClean="0">
                <a:solidFill>
                  <a:srgbClr val="FF0000"/>
                </a:solidFill>
              </a:rPr>
              <a:t> diseño antenas de TX:</a:t>
            </a:r>
            <a:endParaRPr lang="es-ES" b="1" dirty="0">
              <a:solidFill>
                <a:srgbClr val="FF0000"/>
              </a:solidFill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32656"/>
            <a:ext cx="1475656" cy="610193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27" y="1124744"/>
            <a:ext cx="8196148" cy="44353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2143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90500" y="188640"/>
            <a:ext cx="7467600" cy="682201"/>
          </a:xfrm>
        </p:spPr>
        <p:txBody>
          <a:bodyPr>
            <a:normAutofit/>
          </a:bodyPr>
          <a:lstStyle/>
          <a:p>
            <a:r>
              <a:rPr lang="es-ES" b="1" dirty="0" err="1" smtClean="0">
                <a:solidFill>
                  <a:srgbClr val="FF0000"/>
                </a:solidFill>
              </a:rPr>
              <a:t>Mmana</a:t>
            </a:r>
            <a:r>
              <a:rPr lang="es-ES" b="1" dirty="0" smtClean="0">
                <a:solidFill>
                  <a:srgbClr val="FF0000"/>
                </a:solidFill>
              </a:rPr>
              <a:t> diseño antenas de TX:</a:t>
            </a:r>
            <a:endParaRPr lang="es-ES" b="1" dirty="0">
              <a:solidFill>
                <a:srgbClr val="FF0000"/>
              </a:solidFill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32656"/>
            <a:ext cx="1475656" cy="610193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40768"/>
            <a:ext cx="8488444" cy="41823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051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78098"/>
          </a:xfrm>
        </p:spPr>
        <p:txBody>
          <a:bodyPr/>
          <a:lstStyle/>
          <a:p>
            <a:r>
              <a:rPr lang="es-ES" b="1" dirty="0" smtClean="0">
                <a:solidFill>
                  <a:srgbClr val="FF0000"/>
                </a:solidFill>
              </a:rPr>
              <a:t>Sistema de antenas de TX:</a:t>
            </a:r>
            <a:endParaRPr lang="es-ES" b="1" dirty="0">
              <a:solidFill>
                <a:srgbClr val="FF0000"/>
              </a:solidFill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32656"/>
            <a:ext cx="1475656" cy="610193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23" y="1412776"/>
            <a:ext cx="6768752" cy="5070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90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02875" y="308767"/>
            <a:ext cx="7467600" cy="634082"/>
          </a:xfrm>
        </p:spPr>
        <p:txBody>
          <a:bodyPr/>
          <a:lstStyle/>
          <a:p>
            <a:r>
              <a:rPr lang="es-ES" b="1" dirty="0" smtClean="0">
                <a:solidFill>
                  <a:srgbClr val="FF0000"/>
                </a:solidFill>
              </a:rPr>
              <a:t>Panorámica de antenas de TX:</a:t>
            </a:r>
            <a:endParaRPr lang="es-ES" b="1" dirty="0">
              <a:solidFill>
                <a:srgbClr val="FF0000"/>
              </a:solidFill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32656"/>
            <a:ext cx="1475656" cy="610193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65" y="1196752"/>
            <a:ext cx="6804248" cy="5103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2690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9622"/>
            <a:ext cx="7467600" cy="646068"/>
          </a:xfrm>
        </p:spPr>
        <p:txBody>
          <a:bodyPr>
            <a:normAutofit/>
          </a:bodyPr>
          <a:lstStyle/>
          <a:p>
            <a:r>
              <a:rPr lang="es-ES" b="1" dirty="0" smtClean="0">
                <a:solidFill>
                  <a:srgbClr val="FF0000"/>
                </a:solidFill>
              </a:rPr>
              <a:t>Torre 1 – </a:t>
            </a:r>
            <a:r>
              <a:rPr lang="es-ES" b="1" dirty="0" err="1" smtClean="0">
                <a:solidFill>
                  <a:srgbClr val="FF0000"/>
                </a:solidFill>
              </a:rPr>
              <a:t>stack</a:t>
            </a:r>
            <a:r>
              <a:rPr lang="es-ES" b="1" dirty="0" smtClean="0">
                <a:solidFill>
                  <a:srgbClr val="FF0000"/>
                </a:solidFill>
              </a:rPr>
              <a:t> de 21 </a:t>
            </a:r>
            <a:r>
              <a:rPr lang="es-ES" b="1" dirty="0" err="1" smtClean="0">
                <a:solidFill>
                  <a:srgbClr val="FF0000"/>
                </a:solidFill>
              </a:rPr>
              <a:t>mhz</a:t>
            </a:r>
            <a:r>
              <a:rPr lang="es-ES" b="1" dirty="0" smtClean="0">
                <a:solidFill>
                  <a:srgbClr val="FF0000"/>
                </a:solidFill>
              </a:rPr>
              <a:t>:</a:t>
            </a:r>
            <a:endParaRPr lang="es-ES" b="1" dirty="0">
              <a:solidFill>
                <a:srgbClr val="FF0000"/>
              </a:solidFill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32656"/>
            <a:ext cx="1475656" cy="610193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859093"/>
            <a:ext cx="4371950" cy="5829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6 CuadroTexto"/>
          <p:cNvSpPr txBox="1"/>
          <p:nvPr/>
        </p:nvSpPr>
        <p:spPr>
          <a:xfrm>
            <a:off x="5148064" y="1628800"/>
            <a:ext cx="33478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-Torre de 20 m de altura.</a:t>
            </a:r>
          </a:p>
          <a:p>
            <a:endParaRPr lang="es-ES" dirty="0" smtClean="0"/>
          </a:p>
          <a:p>
            <a:r>
              <a:rPr lang="es-ES" dirty="0" smtClean="0"/>
              <a:t>-6 elementos @20 m rotativa</a:t>
            </a:r>
          </a:p>
          <a:p>
            <a:endParaRPr lang="es-ES" dirty="0" smtClean="0"/>
          </a:p>
          <a:p>
            <a:r>
              <a:rPr lang="es-ES" dirty="0" smtClean="0"/>
              <a:t>-6 elementos @12 m rotativa desde 45º a 300º.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495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9622"/>
            <a:ext cx="7467600" cy="646068"/>
          </a:xfrm>
        </p:spPr>
        <p:txBody>
          <a:bodyPr>
            <a:normAutofit/>
          </a:bodyPr>
          <a:lstStyle/>
          <a:p>
            <a:r>
              <a:rPr lang="es-ES" b="1" dirty="0" smtClean="0">
                <a:solidFill>
                  <a:srgbClr val="FF0000"/>
                </a:solidFill>
              </a:rPr>
              <a:t>Torre 1 – </a:t>
            </a:r>
            <a:r>
              <a:rPr lang="es-ES" b="1" dirty="0" err="1" smtClean="0">
                <a:solidFill>
                  <a:srgbClr val="FF0000"/>
                </a:solidFill>
              </a:rPr>
              <a:t>stack</a:t>
            </a:r>
            <a:r>
              <a:rPr lang="es-ES" b="1" dirty="0" smtClean="0">
                <a:solidFill>
                  <a:srgbClr val="FF0000"/>
                </a:solidFill>
              </a:rPr>
              <a:t> de 21 </a:t>
            </a:r>
            <a:r>
              <a:rPr lang="es-ES" b="1" dirty="0" err="1" smtClean="0">
                <a:solidFill>
                  <a:srgbClr val="FF0000"/>
                </a:solidFill>
              </a:rPr>
              <a:t>mhz</a:t>
            </a:r>
            <a:r>
              <a:rPr lang="es-ES" b="1" dirty="0" smtClean="0">
                <a:solidFill>
                  <a:srgbClr val="FF0000"/>
                </a:solidFill>
              </a:rPr>
              <a:t>:</a:t>
            </a:r>
            <a:endParaRPr lang="es-ES" b="1" dirty="0">
              <a:solidFill>
                <a:srgbClr val="FF0000"/>
              </a:solidFill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32656"/>
            <a:ext cx="1475656" cy="610193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64051"/>
            <a:ext cx="3546525" cy="2659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762408"/>
            <a:ext cx="3653296" cy="2729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486" y="964051"/>
            <a:ext cx="3752326" cy="2659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1752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9622"/>
            <a:ext cx="7467600" cy="646068"/>
          </a:xfrm>
        </p:spPr>
        <p:txBody>
          <a:bodyPr>
            <a:normAutofit/>
          </a:bodyPr>
          <a:lstStyle/>
          <a:p>
            <a:r>
              <a:rPr lang="es-ES" b="1" dirty="0" smtClean="0">
                <a:solidFill>
                  <a:srgbClr val="FF0000"/>
                </a:solidFill>
              </a:rPr>
              <a:t>Torre 1 – </a:t>
            </a:r>
            <a:r>
              <a:rPr lang="es-ES" b="1" dirty="0" err="1" smtClean="0">
                <a:solidFill>
                  <a:srgbClr val="FF0000"/>
                </a:solidFill>
              </a:rPr>
              <a:t>stack</a:t>
            </a:r>
            <a:r>
              <a:rPr lang="es-ES" b="1" dirty="0" smtClean="0">
                <a:solidFill>
                  <a:srgbClr val="FF0000"/>
                </a:solidFill>
              </a:rPr>
              <a:t> de 21 </a:t>
            </a:r>
            <a:r>
              <a:rPr lang="es-ES" b="1" dirty="0" err="1" smtClean="0">
                <a:solidFill>
                  <a:srgbClr val="FF0000"/>
                </a:solidFill>
              </a:rPr>
              <a:t>mhz</a:t>
            </a:r>
            <a:r>
              <a:rPr lang="es-ES" b="1" dirty="0" smtClean="0">
                <a:solidFill>
                  <a:srgbClr val="FF0000"/>
                </a:solidFill>
              </a:rPr>
              <a:t>:</a:t>
            </a:r>
            <a:endParaRPr lang="es-ES" b="1" dirty="0">
              <a:solidFill>
                <a:srgbClr val="FF0000"/>
              </a:solidFill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32656"/>
            <a:ext cx="1475656" cy="610193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68866"/>
            <a:ext cx="4891947" cy="36689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412" y="1844824"/>
            <a:ext cx="2751720" cy="36689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966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9622"/>
            <a:ext cx="7467600" cy="646068"/>
          </a:xfrm>
        </p:spPr>
        <p:txBody>
          <a:bodyPr>
            <a:normAutofit/>
          </a:bodyPr>
          <a:lstStyle/>
          <a:p>
            <a:r>
              <a:rPr lang="es-ES" b="1" dirty="0" smtClean="0">
                <a:solidFill>
                  <a:srgbClr val="FF0000"/>
                </a:solidFill>
              </a:rPr>
              <a:t>Torre 2 – </a:t>
            </a:r>
            <a:r>
              <a:rPr lang="es-ES" b="1" dirty="0" err="1" smtClean="0">
                <a:solidFill>
                  <a:srgbClr val="FF0000"/>
                </a:solidFill>
              </a:rPr>
              <a:t>stack</a:t>
            </a:r>
            <a:r>
              <a:rPr lang="es-ES" b="1" dirty="0" smtClean="0">
                <a:solidFill>
                  <a:srgbClr val="FF0000"/>
                </a:solidFill>
              </a:rPr>
              <a:t> 28 </a:t>
            </a:r>
            <a:r>
              <a:rPr lang="es-ES" b="1" dirty="0" err="1" smtClean="0">
                <a:solidFill>
                  <a:srgbClr val="FF0000"/>
                </a:solidFill>
              </a:rPr>
              <a:t>mhz</a:t>
            </a:r>
            <a:r>
              <a:rPr lang="es-ES" b="1" dirty="0" smtClean="0">
                <a:solidFill>
                  <a:srgbClr val="FF0000"/>
                </a:solidFill>
              </a:rPr>
              <a:t> y 7 </a:t>
            </a:r>
            <a:r>
              <a:rPr lang="es-ES" b="1" dirty="0" err="1" smtClean="0">
                <a:solidFill>
                  <a:srgbClr val="FF0000"/>
                </a:solidFill>
              </a:rPr>
              <a:t>mhz</a:t>
            </a:r>
            <a:r>
              <a:rPr lang="es-ES" b="1" dirty="0" smtClean="0">
                <a:solidFill>
                  <a:srgbClr val="FF0000"/>
                </a:solidFill>
              </a:rPr>
              <a:t>:</a:t>
            </a:r>
            <a:endParaRPr lang="es-ES" b="1" dirty="0">
              <a:solidFill>
                <a:srgbClr val="FF0000"/>
              </a:solidFill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32656"/>
            <a:ext cx="1475656" cy="610193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3" y="942849"/>
            <a:ext cx="4968552" cy="53895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6 CuadroTexto"/>
          <p:cNvSpPr txBox="1"/>
          <p:nvPr/>
        </p:nvSpPr>
        <p:spPr>
          <a:xfrm>
            <a:off x="5652120" y="1268760"/>
            <a:ext cx="334786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-Torre de 20 m de altura.</a:t>
            </a:r>
          </a:p>
          <a:p>
            <a:endParaRPr lang="es-ES" dirty="0" smtClean="0"/>
          </a:p>
          <a:p>
            <a:r>
              <a:rPr lang="es-ES" dirty="0" smtClean="0"/>
              <a:t>-4 elementos @20 m rotativa</a:t>
            </a:r>
          </a:p>
          <a:p>
            <a:r>
              <a:rPr lang="es-ES" dirty="0" smtClean="0"/>
              <a:t>para 7 </a:t>
            </a:r>
            <a:r>
              <a:rPr lang="es-ES" dirty="0" err="1" smtClean="0"/>
              <a:t>Mhz</a:t>
            </a:r>
            <a:r>
              <a:rPr lang="es-ES" dirty="0" smtClean="0"/>
              <a:t>, con doble elemento excitado y fabricación aluminio-carbono.</a:t>
            </a:r>
          </a:p>
          <a:p>
            <a:endParaRPr lang="es-ES" dirty="0" smtClean="0"/>
          </a:p>
          <a:p>
            <a:r>
              <a:rPr lang="es-ES" dirty="0" smtClean="0"/>
              <a:t>-5 elementos @22 m rotativa para 28 </a:t>
            </a:r>
            <a:r>
              <a:rPr lang="es-ES" dirty="0" err="1" smtClean="0"/>
              <a:t>Mhz</a:t>
            </a:r>
            <a:r>
              <a:rPr lang="es-ES" dirty="0" smtClean="0"/>
              <a:t>.</a:t>
            </a:r>
          </a:p>
          <a:p>
            <a:endParaRPr lang="es-ES" dirty="0"/>
          </a:p>
          <a:p>
            <a:r>
              <a:rPr lang="es-ES" dirty="0" smtClean="0"/>
              <a:t>-5 elementos @14 m fija NA.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9499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116632"/>
            <a:ext cx="7467600" cy="724942"/>
          </a:xfrm>
        </p:spPr>
        <p:txBody>
          <a:bodyPr/>
          <a:lstStyle/>
          <a:p>
            <a:r>
              <a:rPr lang="es-ES" b="1" dirty="0" smtClean="0">
                <a:solidFill>
                  <a:srgbClr val="FF0000"/>
                </a:solidFill>
              </a:rPr>
              <a:t>Presentación:</a:t>
            </a:r>
            <a:endParaRPr lang="es-ES" b="1" dirty="0">
              <a:solidFill>
                <a:srgbClr val="FF00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467544" y="942848"/>
            <a:ext cx="7467600" cy="55824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1800" dirty="0"/>
              <a:t> </a:t>
            </a:r>
            <a:r>
              <a:rPr lang="es-ES" sz="1800" dirty="0" smtClean="0"/>
              <a:t>   </a:t>
            </a:r>
            <a:r>
              <a:rPr lang="es-ES" sz="1800" u="sng" dirty="0" smtClean="0"/>
              <a:t>-Descripción de la estación por </a:t>
            </a:r>
            <a:r>
              <a:rPr lang="es-ES" sz="1800" b="1" u="sng" dirty="0" smtClean="0"/>
              <a:t>EA5KA</a:t>
            </a:r>
          </a:p>
          <a:p>
            <a:pPr marL="0" indent="0">
              <a:buNone/>
            </a:pPr>
            <a:endParaRPr lang="es-ES" sz="1800" dirty="0" smtClean="0"/>
          </a:p>
          <a:p>
            <a:pPr marL="365760" lvl="1" indent="0">
              <a:buNone/>
            </a:pPr>
            <a:r>
              <a:rPr lang="es-ES" sz="1800" dirty="0" smtClean="0"/>
              <a:t>	-Ubicación. Descripción del terreno.</a:t>
            </a:r>
          </a:p>
          <a:p>
            <a:pPr marL="365760" lvl="1" indent="0">
              <a:buNone/>
            </a:pPr>
            <a:r>
              <a:rPr lang="es-ES" sz="1800" dirty="0"/>
              <a:t>	</a:t>
            </a:r>
            <a:r>
              <a:rPr lang="es-ES" sz="1800" dirty="0" smtClean="0"/>
              <a:t>-</a:t>
            </a:r>
            <a:r>
              <a:rPr lang="es-ES" sz="1800" dirty="0"/>
              <a:t>Sistema de energía</a:t>
            </a:r>
          </a:p>
          <a:p>
            <a:pPr marL="365760" lvl="1" indent="0">
              <a:buNone/>
            </a:pPr>
            <a:r>
              <a:rPr lang="es-ES" sz="1800" dirty="0" smtClean="0"/>
              <a:t>	-Sistema de antenas de TX. Diseño y construcción</a:t>
            </a:r>
          </a:p>
          <a:p>
            <a:pPr marL="365760" lvl="1" indent="0">
              <a:buNone/>
            </a:pPr>
            <a:r>
              <a:rPr lang="es-ES" sz="1800" dirty="0"/>
              <a:t>	</a:t>
            </a:r>
            <a:r>
              <a:rPr lang="es-ES" sz="1800" dirty="0" smtClean="0"/>
              <a:t>-Sistema de antenas de RX.</a:t>
            </a:r>
          </a:p>
          <a:p>
            <a:pPr marL="365760" lvl="1" indent="0">
              <a:buNone/>
            </a:pPr>
            <a:r>
              <a:rPr lang="es-ES" sz="1800" dirty="0"/>
              <a:t>	</a:t>
            </a:r>
            <a:r>
              <a:rPr lang="es-ES" sz="1800" dirty="0" smtClean="0"/>
              <a:t>-Sistema de filtros</a:t>
            </a:r>
          </a:p>
          <a:p>
            <a:pPr marL="365760" lvl="1" indent="0">
              <a:buNone/>
            </a:pPr>
            <a:endParaRPr lang="es-ES" sz="1800" u="sng" dirty="0"/>
          </a:p>
          <a:p>
            <a:pPr marL="365760" lvl="1" indent="0">
              <a:buNone/>
            </a:pPr>
            <a:r>
              <a:rPr lang="es-ES" sz="1800" u="sng" dirty="0" smtClean="0"/>
              <a:t>-Descripción del sistema de conmutación por </a:t>
            </a:r>
            <a:r>
              <a:rPr lang="es-ES" sz="1800" b="1" u="sng" dirty="0" smtClean="0"/>
              <a:t>EA4TX</a:t>
            </a:r>
          </a:p>
          <a:p>
            <a:pPr marL="365760" lvl="1" indent="0">
              <a:buNone/>
            </a:pPr>
            <a:endParaRPr lang="es-ES" sz="1800" u="sng" dirty="0"/>
          </a:p>
          <a:p>
            <a:pPr marL="365760" lvl="1" indent="0">
              <a:buNone/>
            </a:pPr>
            <a:r>
              <a:rPr lang="es-ES" sz="1800" dirty="0" smtClean="0"/>
              <a:t>	-Sistema </a:t>
            </a:r>
            <a:r>
              <a:rPr lang="es-ES" sz="1800" dirty="0"/>
              <a:t>de RX</a:t>
            </a:r>
          </a:p>
          <a:p>
            <a:pPr marL="365760" lvl="1" indent="0">
              <a:buNone/>
            </a:pPr>
            <a:r>
              <a:rPr lang="es-ES" sz="1800" dirty="0" smtClean="0"/>
              <a:t>	-Sistema </a:t>
            </a:r>
            <a:r>
              <a:rPr lang="es-ES" sz="1800" dirty="0"/>
              <a:t>de TX</a:t>
            </a:r>
          </a:p>
          <a:p>
            <a:pPr marL="365760" lvl="1" indent="0">
              <a:buNone/>
            </a:pPr>
            <a:r>
              <a:rPr lang="es-ES" sz="1800" dirty="0" smtClean="0"/>
              <a:t>	-Gestión </a:t>
            </a:r>
            <a:r>
              <a:rPr lang="es-ES" sz="1800" dirty="0"/>
              <a:t>de Rotores</a:t>
            </a:r>
          </a:p>
          <a:p>
            <a:pPr marL="365760" lvl="1" indent="0">
              <a:buNone/>
            </a:pPr>
            <a:r>
              <a:rPr lang="es-ES" sz="1800" dirty="0" smtClean="0"/>
              <a:t>	-Control </a:t>
            </a:r>
            <a:r>
              <a:rPr lang="es-ES" sz="1800" dirty="0"/>
              <a:t>de </a:t>
            </a:r>
            <a:r>
              <a:rPr lang="es-ES" sz="1800" dirty="0" err="1"/>
              <a:t>Stacks</a:t>
            </a:r>
            <a:endParaRPr lang="es-ES" sz="1800" dirty="0"/>
          </a:p>
          <a:p>
            <a:pPr marL="365760" lvl="1" indent="0">
              <a:buNone/>
            </a:pPr>
            <a:r>
              <a:rPr lang="es-ES" sz="1800" dirty="0" smtClean="0"/>
              <a:t>	-</a:t>
            </a:r>
            <a:r>
              <a:rPr lang="es-ES" sz="1800" dirty="0" err="1" smtClean="0"/>
              <a:t>Interlock</a:t>
            </a:r>
            <a:endParaRPr lang="es-ES" sz="1800" dirty="0"/>
          </a:p>
          <a:p>
            <a:pPr marL="365760" lvl="1" indent="0">
              <a:buNone/>
            </a:pPr>
            <a:endParaRPr lang="es-ES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32656"/>
            <a:ext cx="1475656" cy="61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7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9622"/>
            <a:ext cx="7467600" cy="646068"/>
          </a:xfrm>
        </p:spPr>
        <p:txBody>
          <a:bodyPr>
            <a:normAutofit/>
          </a:bodyPr>
          <a:lstStyle/>
          <a:p>
            <a:r>
              <a:rPr lang="es-ES" b="1" dirty="0" smtClean="0">
                <a:solidFill>
                  <a:srgbClr val="FF0000"/>
                </a:solidFill>
              </a:rPr>
              <a:t>Torre 2 – </a:t>
            </a:r>
            <a:r>
              <a:rPr lang="es-ES" b="1" dirty="0" err="1" smtClean="0">
                <a:solidFill>
                  <a:srgbClr val="FF0000"/>
                </a:solidFill>
              </a:rPr>
              <a:t>stack</a:t>
            </a:r>
            <a:r>
              <a:rPr lang="es-ES" b="1" dirty="0" smtClean="0">
                <a:solidFill>
                  <a:srgbClr val="FF0000"/>
                </a:solidFill>
              </a:rPr>
              <a:t> 28 </a:t>
            </a:r>
            <a:r>
              <a:rPr lang="es-ES" b="1" dirty="0" err="1" smtClean="0">
                <a:solidFill>
                  <a:srgbClr val="FF0000"/>
                </a:solidFill>
              </a:rPr>
              <a:t>mhz</a:t>
            </a:r>
            <a:r>
              <a:rPr lang="es-ES" b="1" dirty="0" smtClean="0">
                <a:solidFill>
                  <a:srgbClr val="FF0000"/>
                </a:solidFill>
              </a:rPr>
              <a:t> y 7 </a:t>
            </a:r>
            <a:r>
              <a:rPr lang="es-ES" b="1" dirty="0" err="1" smtClean="0">
                <a:solidFill>
                  <a:srgbClr val="FF0000"/>
                </a:solidFill>
              </a:rPr>
              <a:t>mhz</a:t>
            </a:r>
            <a:r>
              <a:rPr lang="es-ES" b="1" dirty="0" smtClean="0">
                <a:solidFill>
                  <a:srgbClr val="FF0000"/>
                </a:solidFill>
              </a:rPr>
              <a:t>:</a:t>
            </a:r>
            <a:endParaRPr lang="es-ES" b="1" dirty="0">
              <a:solidFill>
                <a:srgbClr val="FF0000"/>
              </a:solidFill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32656"/>
            <a:ext cx="1475656" cy="610193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078" y="1268760"/>
            <a:ext cx="3008866" cy="432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79" y="1446333"/>
            <a:ext cx="4626585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2229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9622"/>
            <a:ext cx="7467600" cy="646068"/>
          </a:xfrm>
        </p:spPr>
        <p:txBody>
          <a:bodyPr>
            <a:normAutofit/>
          </a:bodyPr>
          <a:lstStyle/>
          <a:p>
            <a:r>
              <a:rPr lang="es-ES" b="1" dirty="0" smtClean="0">
                <a:solidFill>
                  <a:srgbClr val="FF0000"/>
                </a:solidFill>
              </a:rPr>
              <a:t>Torre 3 – </a:t>
            </a:r>
            <a:r>
              <a:rPr lang="es-ES" b="1" dirty="0" err="1" smtClean="0">
                <a:solidFill>
                  <a:srgbClr val="FF0000"/>
                </a:solidFill>
              </a:rPr>
              <a:t>stack</a:t>
            </a:r>
            <a:r>
              <a:rPr lang="es-ES" b="1" dirty="0" smtClean="0">
                <a:solidFill>
                  <a:srgbClr val="FF0000"/>
                </a:solidFill>
              </a:rPr>
              <a:t> 14 </a:t>
            </a:r>
            <a:r>
              <a:rPr lang="es-ES" b="1" dirty="0" err="1" smtClean="0">
                <a:solidFill>
                  <a:srgbClr val="FF0000"/>
                </a:solidFill>
              </a:rPr>
              <a:t>mhz</a:t>
            </a:r>
            <a:r>
              <a:rPr lang="es-ES" b="1" dirty="0" smtClean="0">
                <a:solidFill>
                  <a:srgbClr val="FF0000"/>
                </a:solidFill>
              </a:rPr>
              <a:t> y 7 </a:t>
            </a:r>
            <a:r>
              <a:rPr lang="es-ES" b="1" dirty="0" err="1" smtClean="0">
                <a:solidFill>
                  <a:srgbClr val="FF0000"/>
                </a:solidFill>
              </a:rPr>
              <a:t>mhz</a:t>
            </a:r>
            <a:r>
              <a:rPr lang="es-ES" b="1" dirty="0" smtClean="0">
                <a:solidFill>
                  <a:srgbClr val="FF0000"/>
                </a:solidFill>
              </a:rPr>
              <a:t>:</a:t>
            </a:r>
            <a:endParaRPr lang="es-ES" b="1" dirty="0">
              <a:solidFill>
                <a:srgbClr val="FF0000"/>
              </a:solidFill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32656"/>
            <a:ext cx="1475656" cy="610193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5076056" y="1295316"/>
            <a:ext cx="33478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-Torre telescópica de 2 tramos de 27 m de altura.</a:t>
            </a:r>
          </a:p>
          <a:p>
            <a:endParaRPr lang="es-ES" dirty="0" smtClean="0"/>
          </a:p>
          <a:p>
            <a:r>
              <a:rPr lang="es-ES" dirty="0" smtClean="0"/>
              <a:t>-Antena combinada de 5 elementos 14 </a:t>
            </a:r>
            <a:r>
              <a:rPr lang="es-ES" dirty="0" err="1" smtClean="0"/>
              <a:t>Mhz</a:t>
            </a:r>
            <a:r>
              <a:rPr lang="es-ES" dirty="0" smtClean="0"/>
              <a:t> y 3 elementos para 7 </a:t>
            </a:r>
            <a:r>
              <a:rPr lang="es-ES" dirty="0" err="1" smtClean="0"/>
              <a:t>Mhz</a:t>
            </a:r>
            <a:r>
              <a:rPr lang="es-ES" dirty="0" smtClean="0"/>
              <a:t> @27 m rotativa, con alimentaciones independientes.</a:t>
            </a:r>
          </a:p>
          <a:p>
            <a:endParaRPr lang="es-ES" dirty="0"/>
          </a:p>
          <a:p>
            <a:r>
              <a:rPr lang="es-ES" dirty="0" smtClean="0"/>
              <a:t>- 5 elementos @16m fija NA para 14Mhz</a:t>
            </a:r>
          </a:p>
          <a:p>
            <a:endParaRPr lang="es-ES" dirty="0" smtClean="0"/>
          </a:p>
          <a:p>
            <a:r>
              <a:rPr lang="es-ES" dirty="0" smtClean="0"/>
              <a:t>-4 elementos @29 m rotativa para 21 </a:t>
            </a:r>
            <a:r>
              <a:rPr lang="es-ES" dirty="0" err="1" smtClean="0"/>
              <a:t>Mhz</a:t>
            </a:r>
            <a:r>
              <a:rPr lang="es-ES" dirty="0" smtClean="0"/>
              <a:t>.</a:t>
            </a:r>
          </a:p>
          <a:p>
            <a:endParaRPr lang="es-ES" dirty="0"/>
          </a:p>
          <a:p>
            <a:r>
              <a:rPr lang="es-ES" dirty="0" smtClean="0"/>
              <a:t>-4 elementos @9 m fija EU.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42849"/>
            <a:ext cx="3816424" cy="50885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3 CuadroTexto"/>
          <p:cNvSpPr txBox="1"/>
          <p:nvPr/>
        </p:nvSpPr>
        <p:spPr>
          <a:xfrm>
            <a:off x="1907704" y="6093296"/>
            <a:ext cx="23042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(Foto torre plegada)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36135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9622"/>
            <a:ext cx="7467600" cy="646068"/>
          </a:xfrm>
        </p:spPr>
        <p:txBody>
          <a:bodyPr>
            <a:normAutofit/>
          </a:bodyPr>
          <a:lstStyle/>
          <a:p>
            <a:r>
              <a:rPr lang="es-ES" b="1" dirty="0" smtClean="0">
                <a:solidFill>
                  <a:srgbClr val="FF0000"/>
                </a:solidFill>
              </a:rPr>
              <a:t>Torre 3 – </a:t>
            </a:r>
            <a:r>
              <a:rPr lang="es-ES" b="1" dirty="0" err="1" smtClean="0">
                <a:solidFill>
                  <a:srgbClr val="FF0000"/>
                </a:solidFill>
              </a:rPr>
              <a:t>stack</a:t>
            </a:r>
            <a:r>
              <a:rPr lang="es-ES" b="1" dirty="0" smtClean="0">
                <a:solidFill>
                  <a:srgbClr val="FF0000"/>
                </a:solidFill>
              </a:rPr>
              <a:t> 14 </a:t>
            </a:r>
            <a:r>
              <a:rPr lang="es-ES" b="1" dirty="0" err="1" smtClean="0">
                <a:solidFill>
                  <a:srgbClr val="FF0000"/>
                </a:solidFill>
              </a:rPr>
              <a:t>mhz</a:t>
            </a:r>
            <a:r>
              <a:rPr lang="es-ES" b="1" dirty="0" smtClean="0">
                <a:solidFill>
                  <a:srgbClr val="FF0000"/>
                </a:solidFill>
              </a:rPr>
              <a:t> y 7 </a:t>
            </a:r>
            <a:r>
              <a:rPr lang="es-ES" b="1" dirty="0" err="1" smtClean="0">
                <a:solidFill>
                  <a:srgbClr val="FF0000"/>
                </a:solidFill>
              </a:rPr>
              <a:t>mhz</a:t>
            </a:r>
            <a:r>
              <a:rPr lang="es-ES" b="1" dirty="0" smtClean="0">
                <a:solidFill>
                  <a:srgbClr val="FF0000"/>
                </a:solidFill>
              </a:rPr>
              <a:t>:</a:t>
            </a:r>
            <a:endParaRPr lang="es-ES" b="1" dirty="0">
              <a:solidFill>
                <a:srgbClr val="FF0000"/>
              </a:solidFill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32656"/>
            <a:ext cx="1475656" cy="610193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942848"/>
            <a:ext cx="3273828" cy="5150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004" y="942849"/>
            <a:ext cx="2846268" cy="3325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004" y="4437112"/>
            <a:ext cx="2571732" cy="1928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9 CuadroTexto"/>
          <p:cNvSpPr txBox="1"/>
          <p:nvPr/>
        </p:nvSpPr>
        <p:spPr>
          <a:xfrm>
            <a:off x="950369" y="6110962"/>
            <a:ext cx="2592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Construcción de rotor</a:t>
            </a:r>
            <a:endParaRPr lang="es-ES" dirty="0"/>
          </a:p>
        </p:txBody>
      </p:sp>
      <p:sp>
        <p:nvSpPr>
          <p:cNvPr id="11" name="10 CuadroTexto"/>
          <p:cNvSpPr txBox="1"/>
          <p:nvPr/>
        </p:nvSpPr>
        <p:spPr>
          <a:xfrm>
            <a:off x="6804248" y="4908537"/>
            <a:ext cx="1475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/>
              <a:t>Potenciómetro posición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168664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9622"/>
            <a:ext cx="7467600" cy="646068"/>
          </a:xfrm>
        </p:spPr>
        <p:txBody>
          <a:bodyPr>
            <a:normAutofit/>
          </a:bodyPr>
          <a:lstStyle/>
          <a:p>
            <a:r>
              <a:rPr lang="es-ES" b="1" dirty="0" smtClean="0">
                <a:solidFill>
                  <a:srgbClr val="FF0000"/>
                </a:solidFill>
              </a:rPr>
              <a:t>Torre 3 – </a:t>
            </a:r>
            <a:r>
              <a:rPr lang="es-ES" b="1" dirty="0" err="1" smtClean="0">
                <a:solidFill>
                  <a:srgbClr val="FF0000"/>
                </a:solidFill>
              </a:rPr>
              <a:t>stack</a:t>
            </a:r>
            <a:r>
              <a:rPr lang="es-ES" b="1" dirty="0" smtClean="0">
                <a:solidFill>
                  <a:srgbClr val="FF0000"/>
                </a:solidFill>
              </a:rPr>
              <a:t> 14 </a:t>
            </a:r>
            <a:r>
              <a:rPr lang="es-ES" b="1" dirty="0" err="1" smtClean="0">
                <a:solidFill>
                  <a:srgbClr val="FF0000"/>
                </a:solidFill>
              </a:rPr>
              <a:t>mhz</a:t>
            </a:r>
            <a:r>
              <a:rPr lang="es-ES" b="1" dirty="0" smtClean="0">
                <a:solidFill>
                  <a:srgbClr val="FF0000"/>
                </a:solidFill>
              </a:rPr>
              <a:t> y 7 </a:t>
            </a:r>
            <a:r>
              <a:rPr lang="es-ES" b="1" dirty="0" err="1" smtClean="0">
                <a:solidFill>
                  <a:srgbClr val="FF0000"/>
                </a:solidFill>
              </a:rPr>
              <a:t>mhz</a:t>
            </a:r>
            <a:r>
              <a:rPr lang="es-ES" b="1" dirty="0" smtClean="0">
                <a:solidFill>
                  <a:srgbClr val="FF0000"/>
                </a:solidFill>
              </a:rPr>
              <a:t>:</a:t>
            </a:r>
            <a:endParaRPr lang="es-ES" b="1" dirty="0">
              <a:solidFill>
                <a:srgbClr val="FF0000"/>
              </a:solidFill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32656"/>
            <a:ext cx="1475656" cy="610193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9" y="942849"/>
            <a:ext cx="3648406" cy="27363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268760"/>
            <a:ext cx="2463738" cy="44718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005064"/>
            <a:ext cx="3737891" cy="25202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235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9622"/>
            <a:ext cx="7467600" cy="646068"/>
          </a:xfrm>
        </p:spPr>
        <p:txBody>
          <a:bodyPr>
            <a:normAutofit/>
          </a:bodyPr>
          <a:lstStyle/>
          <a:p>
            <a:r>
              <a:rPr lang="es-ES" b="1" dirty="0" smtClean="0">
                <a:solidFill>
                  <a:srgbClr val="FF0000"/>
                </a:solidFill>
              </a:rPr>
              <a:t>Torre 4 – Antena de 28 </a:t>
            </a:r>
            <a:r>
              <a:rPr lang="es-ES" b="1" dirty="0" err="1" smtClean="0">
                <a:solidFill>
                  <a:srgbClr val="FF0000"/>
                </a:solidFill>
              </a:rPr>
              <a:t>mhz</a:t>
            </a:r>
            <a:r>
              <a:rPr lang="es-ES" b="1" dirty="0" smtClean="0">
                <a:solidFill>
                  <a:srgbClr val="FF0000"/>
                </a:solidFill>
              </a:rPr>
              <a:t>:</a:t>
            </a:r>
            <a:endParaRPr lang="es-ES" b="1" dirty="0">
              <a:solidFill>
                <a:srgbClr val="FF0000"/>
              </a:solidFill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32656"/>
            <a:ext cx="1475656" cy="610193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4374233" y="1295316"/>
            <a:ext cx="33478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-Torre de 7,5 m de altura situada sobre la casa. Es decir antena a unos @11 m.</a:t>
            </a:r>
          </a:p>
          <a:p>
            <a:endParaRPr lang="es-ES" dirty="0" smtClean="0"/>
          </a:p>
          <a:p>
            <a:r>
              <a:rPr lang="es-ES" dirty="0" smtClean="0"/>
              <a:t>-Antena de 6 elementos 28Mhz.</a:t>
            </a: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3" y="3096046"/>
            <a:ext cx="3816424" cy="30555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15" y="1124744"/>
            <a:ext cx="3140379" cy="50268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7635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9622"/>
            <a:ext cx="7467600" cy="646068"/>
          </a:xfrm>
        </p:spPr>
        <p:txBody>
          <a:bodyPr>
            <a:normAutofit/>
          </a:bodyPr>
          <a:lstStyle/>
          <a:p>
            <a:r>
              <a:rPr lang="es-ES" b="1" dirty="0" smtClean="0">
                <a:solidFill>
                  <a:srgbClr val="FF0000"/>
                </a:solidFill>
              </a:rPr>
              <a:t>Sistema de 3.5/3.8 </a:t>
            </a:r>
            <a:r>
              <a:rPr lang="es-ES" b="1" dirty="0" err="1" smtClean="0">
                <a:solidFill>
                  <a:srgbClr val="FF0000"/>
                </a:solidFill>
              </a:rPr>
              <a:t>Mhz</a:t>
            </a:r>
            <a:r>
              <a:rPr lang="es-ES" b="1" dirty="0" smtClean="0">
                <a:solidFill>
                  <a:srgbClr val="FF0000"/>
                </a:solidFill>
              </a:rPr>
              <a:t>:</a:t>
            </a:r>
            <a:endParaRPr lang="es-ES" b="1" dirty="0">
              <a:solidFill>
                <a:srgbClr val="FF0000"/>
              </a:solidFill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32656"/>
            <a:ext cx="1475656" cy="610193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5004048" y="1350184"/>
            <a:ext cx="334786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-Dos antenas.</a:t>
            </a:r>
          </a:p>
          <a:p>
            <a:endParaRPr lang="es-ES" dirty="0" smtClean="0"/>
          </a:p>
          <a:p>
            <a:r>
              <a:rPr lang="es-ES" dirty="0" smtClean="0"/>
              <a:t>-Antena vertical ¼ onda fabricada en aluminio y fibra de vidrio. Con malla electro-soldada y radiales por toda la propiedad como contra-antena.</a:t>
            </a:r>
          </a:p>
          <a:p>
            <a:endParaRPr lang="es-ES" dirty="0"/>
          </a:p>
          <a:p>
            <a:r>
              <a:rPr lang="es-ES" dirty="0" smtClean="0"/>
              <a:t>-Dipolo de ½ onda.</a:t>
            </a:r>
          </a:p>
          <a:p>
            <a:endParaRPr lang="es-ES" dirty="0"/>
          </a:p>
          <a:p>
            <a:r>
              <a:rPr lang="es-ES" dirty="0" smtClean="0"/>
              <a:t>-Ambas antenas conectadas a un conmutador remoto.</a:t>
            </a:r>
          </a:p>
          <a:p>
            <a:endParaRPr lang="es-ES" dirty="0"/>
          </a:p>
          <a:p>
            <a:r>
              <a:rPr lang="es-ES" dirty="0" smtClean="0"/>
              <a:t>-La antena vertical se pre-ajusta para SSB o CW dependiendo el concurso. El dipolo cubre toda la banda.</a:t>
            </a:r>
          </a:p>
          <a:p>
            <a:endParaRPr lang="es-ES" dirty="0"/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24744"/>
            <a:ext cx="3996444" cy="53285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9255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9622"/>
            <a:ext cx="7467600" cy="646068"/>
          </a:xfrm>
        </p:spPr>
        <p:txBody>
          <a:bodyPr>
            <a:normAutofit/>
          </a:bodyPr>
          <a:lstStyle/>
          <a:p>
            <a:r>
              <a:rPr lang="es-ES" b="1" dirty="0" smtClean="0">
                <a:solidFill>
                  <a:srgbClr val="FF0000"/>
                </a:solidFill>
              </a:rPr>
              <a:t>Sistema de 1.8 </a:t>
            </a:r>
            <a:r>
              <a:rPr lang="es-ES" b="1" dirty="0" err="1" smtClean="0">
                <a:solidFill>
                  <a:srgbClr val="FF0000"/>
                </a:solidFill>
              </a:rPr>
              <a:t>Mhz</a:t>
            </a:r>
            <a:r>
              <a:rPr lang="es-ES" b="1" dirty="0" smtClean="0">
                <a:solidFill>
                  <a:srgbClr val="FF0000"/>
                </a:solidFill>
              </a:rPr>
              <a:t>:</a:t>
            </a:r>
            <a:endParaRPr lang="es-ES" b="1" dirty="0">
              <a:solidFill>
                <a:srgbClr val="FF0000"/>
              </a:solidFill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32656"/>
            <a:ext cx="1475656" cy="610193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380960" y="5013176"/>
            <a:ext cx="90730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/>
              <a:t>-L invertida con 23 m de componente vertical y 15 m de componente horizontal.</a:t>
            </a:r>
          </a:p>
          <a:p>
            <a:endParaRPr lang="es-ES" sz="1400" dirty="0" smtClean="0"/>
          </a:p>
          <a:p>
            <a:r>
              <a:rPr lang="es-ES" sz="1400" dirty="0" smtClean="0"/>
              <a:t>-Colocada entre las torres 1 y 2.</a:t>
            </a:r>
          </a:p>
          <a:p>
            <a:endParaRPr lang="es-ES" sz="1400" dirty="0"/>
          </a:p>
          <a:p>
            <a:r>
              <a:rPr lang="es-ES" sz="1400" dirty="0" smtClean="0"/>
              <a:t>-Sistema de ajuste remoto de sintonía de 5 posiciones.</a:t>
            </a:r>
          </a:p>
          <a:p>
            <a:endParaRPr lang="es-ES" sz="1400" dirty="0" smtClean="0"/>
          </a:p>
          <a:p>
            <a:r>
              <a:rPr lang="es-ES" sz="1400" dirty="0" smtClean="0"/>
              <a:t>-Sistema de malla electro-soldada y radiales como contra-antena</a:t>
            </a:r>
            <a:r>
              <a:rPr lang="es-ES" dirty="0" smtClean="0"/>
              <a:t>.</a:t>
            </a:r>
          </a:p>
          <a:p>
            <a:endParaRPr lang="es-ES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942849"/>
            <a:ext cx="5544616" cy="38543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962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46312" y="404664"/>
            <a:ext cx="7467600" cy="646068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rgbClr val="FF0000"/>
                </a:solidFill>
              </a:rPr>
              <a:t>Sistema conmutación antenas </a:t>
            </a:r>
            <a:r>
              <a:rPr lang="es-ES" b="1" dirty="0" err="1" smtClean="0">
                <a:solidFill>
                  <a:srgbClr val="FF0000"/>
                </a:solidFill>
              </a:rPr>
              <a:t>tx</a:t>
            </a:r>
            <a:r>
              <a:rPr lang="es-ES" b="1" dirty="0" smtClean="0">
                <a:solidFill>
                  <a:srgbClr val="FF0000"/>
                </a:solidFill>
              </a:rPr>
              <a:t>, filtros y “</a:t>
            </a:r>
            <a:r>
              <a:rPr lang="es-ES" b="1" dirty="0" err="1" smtClean="0">
                <a:solidFill>
                  <a:srgbClr val="FF0000"/>
                </a:solidFill>
              </a:rPr>
              <a:t>stubs</a:t>
            </a:r>
            <a:r>
              <a:rPr lang="es-ES" b="1" dirty="0" smtClean="0">
                <a:solidFill>
                  <a:srgbClr val="FF0000"/>
                </a:solidFill>
              </a:rPr>
              <a:t>”:</a:t>
            </a:r>
            <a:endParaRPr lang="es-ES" b="1" dirty="0">
              <a:solidFill>
                <a:srgbClr val="FF0000"/>
              </a:solidFill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32656"/>
            <a:ext cx="1475656" cy="610193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412776"/>
            <a:ext cx="5100219" cy="36091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6 CuadroTexto"/>
          <p:cNvSpPr txBox="1"/>
          <p:nvPr/>
        </p:nvSpPr>
        <p:spPr>
          <a:xfrm>
            <a:off x="395536" y="5373216"/>
            <a:ext cx="79208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/>
              <a:t>-Sistema de conmutación 6x6.</a:t>
            </a:r>
          </a:p>
          <a:p>
            <a:r>
              <a:rPr lang="es-ES" sz="2000" dirty="0" smtClean="0"/>
              <a:t>-Sistema de filtros 4O3A con “</a:t>
            </a:r>
            <a:r>
              <a:rPr lang="es-ES" sz="2000" dirty="0" err="1" smtClean="0"/>
              <a:t>stubs</a:t>
            </a:r>
            <a:r>
              <a:rPr lang="es-ES" sz="2000" dirty="0" smtClean="0"/>
              <a:t>” para mejorar aislamiento.</a:t>
            </a:r>
          </a:p>
          <a:p>
            <a:r>
              <a:rPr lang="es-ES" sz="2000" dirty="0" smtClean="0"/>
              <a:t>-Controlado por sistema EA4TX fabricado para la ocasión. 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258058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46312" y="404664"/>
            <a:ext cx="7467600" cy="646068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rgbClr val="FF0000"/>
                </a:solidFill>
              </a:rPr>
              <a:t>Sistema conmutación antenas </a:t>
            </a:r>
            <a:r>
              <a:rPr lang="es-ES" b="1" dirty="0" err="1" smtClean="0">
                <a:solidFill>
                  <a:srgbClr val="FF0000"/>
                </a:solidFill>
              </a:rPr>
              <a:t>tx</a:t>
            </a:r>
            <a:r>
              <a:rPr lang="es-ES" b="1" dirty="0" smtClean="0">
                <a:solidFill>
                  <a:srgbClr val="FF0000"/>
                </a:solidFill>
              </a:rPr>
              <a:t>, filtros y </a:t>
            </a:r>
            <a:r>
              <a:rPr lang="es-ES" b="1" dirty="0" err="1" smtClean="0">
                <a:solidFill>
                  <a:srgbClr val="FF0000"/>
                </a:solidFill>
              </a:rPr>
              <a:t>stubs</a:t>
            </a:r>
            <a:r>
              <a:rPr lang="es-ES" b="1" dirty="0" smtClean="0">
                <a:solidFill>
                  <a:srgbClr val="FF0000"/>
                </a:solidFill>
              </a:rPr>
              <a:t>:</a:t>
            </a:r>
            <a:endParaRPr lang="es-ES" b="1" dirty="0">
              <a:solidFill>
                <a:srgbClr val="FF0000"/>
              </a:solidFill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32656"/>
            <a:ext cx="1475656" cy="610193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124744"/>
            <a:ext cx="2304256" cy="29792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24744"/>
            <a:ext cx="3470789" cy="4627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774" y="4289816"/>
            <a:ext cx="3401326" cy="1910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9 CuadroTexto"/>
          <p:cNvSpPr txBox="1"/>
          <p:nvPr/>
        </p:nvSpPr>
        <p:spPr>
          <a:xfrm>
            <a:off x="467544" y="5877272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 smtClean="0"/>
              <a:t>(Detalle armario instalado en la parte exterior del cuarto de radio)</a:t>
            </a:r>
            <a:endParaRPr lang="es-ES" sz="1200" dirty="0"/>
          </a:p>
        </p:txBody>
      </p:sp>
      <p:sp>
        <p:nvSpPr>
          <p:cNvPr id="11" name="10 CuadroTexto"/>
          <p:cNvSpPr txBox="1"/>
          <p:nvPr/>
        </p:nvSpPr>
        <p:spPr>
          <a:xfrm>
            <a:off x="6191672" y="1340767"/>
            <a:ext cx="29523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 smtClean="0"/>
              <a:t>(Detalle interior armario)</a:t>
            </a:r>
            <a:endParaRPr lang="es-ES" sz="1200" dirty="0"/>
          </a:p>
        </p:txBody>
      </p:sp>
      <p:sp>
        <p:nvSpPr>
          <p:cNvPr id="12" name="11 CuadroTexto"/>
          <p:cNvSpPr txBox="1"/>
          <p:nvPr/>
        </p:nvSpPr>
        <p:spPr>
          <a:xfrm>
            <a:off x="4581273" y="6371964"/>
            <a:ext cx="29523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 smtClean="0"/>
              <a:t>(Caja de control 6x6 EA4TX)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222478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16632"/>
            <a:ext cx="7467600" cy="576064"/>
          </a:xfrm>
        </p:spPr>
        <p:txBody>
          <a:bodyPr/>
          <a:lstStyle/>
          <a:p>
            <a:r>
              <a:rPr lang="es-ES" b="1" dirty="0" smtClean="0">
                <a:solidFill>
                  <a:srgbClr val="FF0000"/>
                </a:solidFill>
              </a:rPr>
              <a:t>Sistema de antenas de RX:</a:t>
            </a:r>
            <a:endParaRPr lang="es-ES" b="1" dirty="0">
              <a:solidFill>
                <a:srgbClr val="FF0000"/>
              </a:solidFill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32656"/>
            <a:ext cx="1475656" cy="610193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77" y="1124744"/>
            <a:ext cx="7678167" cy="47183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5 CuadroTexto"/>
          <p:cNvSpPr txBox="1"/>
          <p:nvPr/>
        </p:nvSpPr>
        <p:spPr>
          <a:xfrm>
            <a:off x="3574472" y="6021288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Panorámica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05245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78098"/>
          </a:xfrm>
        </p:spPr>
        <p:txBody>
          <a:bodyPr/>
          <a:lstStyle/>
          <a:p>
            <a:r>
              <a:rPr lang="es-ES" b="1" dirty="0" smtClean="0">
                <a:solidFill>
                  <a:srgbClr val="FF0000"/>
                </a:solidFill>
              </a:rPr>
              <a:t>Ubicación:</a:t>
            </a:r>
            <a:endParaRPr lang="es-ES" b="1" dirty="0">
              <a:solidFill>
                <a:srgbClr val="FF00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467544" y="1196752"/>
            <a:ext cx="7467600" cy="6480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1800" dirty="0" smtClean="0"/>
              <a:t>-La estación </a:t>
            </a:r>
            <a:r>
              <a:rPr lang="es-ES" sz="1800" b="1" dirty="0" smtClean="0"/>
              <a:t>EC2DX</a:t>
            </a:r>
            <a:r>
              <a:rPr lang="es-ES" sz="1800" dirty="0" smtClean="0"/>
              <a:t> se encuentra situada en el término municipal de Corella (NA):</a:t>
            </a:r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204864"/>
            <a:ext cx="5688632" cy="34423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32656"/>
            <a:ext cx="1475656" cy="61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520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16632"/>
            <a:ext cx="7467600" cy="576064"/>
          </a:xfrm>
        </p:spPr>
        <p:txBody>
          <a:bodyPr/>
          <a:lstStyle/>
          <a:p>
            <a:r>
              <a:rPr lang="es-ES" b="1" dirty="0" smtClean="0">
                <a:solidFill>
                  <a:srgbClr val="FF0000"/>
                </a:solidFill>
              </a:rPr>
              <a:t>Sistema de antenas de RX:</a:t>
            </a:r>
            <a:endParaRPr lang="es-ES" b="1" dirty="0">
              <a:solidFill>
                <a:srgbClr val="FF0000"/>
              </a:solidFill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32656"/>
            <a:ext cx="1475656" cy="610193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052736"/>
            <a:ext cx="5052635" cy="31049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2 CuadroTexto"/>
          <p:cNvSpPr txBox="1"/>
          <p:nvPr/>
        </p:nvSpPr>
        <p:spPr>
          <a:xfrm>
            <a:off x="672309" y="4437112"/>
            <a:ext cx="67687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-El sistema de antenas de RX consta de 3 antenas:</a:t>
            </a:r>
          </a:p>
          <a:p>
            <a:r>
              <a:rPr lang="es-ES" dirty="0"/>
              <a:t>	</a:t>
            </a:r>
            <a:r>
              <a:rPr lang="es-ES" dirty="0" smtClean="0"/>
              <a:t>	</a:t>
            </a:r>
          </a:p>
          <a:p>
            <a:r>
              <a:rPr lang="es-ES" dirty="0"/>
              <a:t>	</a:t>
            </a:r>
            <a:r>
              <a:rPr lang="es-ES" dirty="0" smtClean="0"/>
              <a:t>-</a:t>
            </a:r>
            <a:r>
              <a:rPr lang="es-ES" dirty="0" err="1" smtClean="0"/>
              <a:t>Beverage</a:t>
            </a:r>
            <a:r>
              <a:rPr lang="es-ES" dirty="0" smtClean="0"/>
              <a:t> de 110 m </a:t>
            </a:r>
            <a:r>
              <a:rPr lang="es-ES" dirty="0" err="1" smtClean="0"/>
              <a:t>bi</a:t>
            </a:r>
            <a:r>
              <a:rPr lang="es-ES" dirty="0" smtClean="0"/>
              <a:t>-dirección EU/SA.</a:t>
            </a:r>
          </a:p>
          <a:p>
            <a:r>
              <a:rPr lang="es-ES" dirty="0"/>
              <a:t>	</a:t>
            </a:r>
            <a:r>
              <a:rPr lang="es-ES" dirty="0" smtClean="0"/>
              <a:t>-</a:t>
            </a:r>
            <a:r>
              <a:rPr lang="es-ES" dirty="0" err="1" smtClean="0"/>
              <a:t>Beverage</a:t>
            </a:r>
            <a:r>
              <a:rPr lang="es-ES" dirty="0" smtClean="0"/>
              <a:t> de 180 m dirección NA.</a:t>
            </a:r>
          </a:p>
          <a:p>
            <a:r>
              <a:rPr lang="es-ES" dirty="0"/>
              <a:t>	</a:t>
            </a:r>
            <a:r>
              <a:rPr lang="es-ES" dirty="0" smtClean="0"/>
              <a:t>-Antena IN-BAND, vertical activa, situada a 150 m 	de la estación.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0199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16632"/>
            <a:ext cx="7467600" cy="576064"/>
          </a:xfrm>
        </p:spPr>
        <p:txBody>
          <a:bodyPr/>
          <a:lstStyle/>
          <a:p>
            <a:r>
              <a:rPr lang="es-ES" b="1" dirty="0" smtClean="0">
                <a:solidFill>
                  <a:srgbClr val="FF0000"/>
                </a:solidFill>
              </a:rPr>
              <a:t>Sistema de antenas de RX:</a:t>
            </a:r>
            <a:endParaRPr lang="es-ES" b="1" dirty="0">
              <a:solidFill>
                <a:srgbClr val="FF0000"/>
              </a:solidFill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32656"/>
            <a:ext cx="1475656" cy="610193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942849"/>
            <a:ext cx="5184576" cy="36138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6 CuadroTexto"/>
          <p:cNvSpPr txBox="1"/>
          <p:nvPr/>
        </p:nvSpPr>
        <p:spPr>
          <a:xfrm>
            <a:off x="611560" y="4869160"/>
            <a:ext cx="74888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-Con sistema de filtros para 10/15/20/ 40/80/160m de selección automática.</a:t>
            </a:r>
          </a:p>
          <a:p>
            <a:endParaRPr lang="es-ES" dirty="0" smtClean="0"/>
          </a:p>
          <a:p>
            <a:r>
              <a:rPr lang="es-ES" dirty="0"/>
              <a:t>-Sistema de RX seleccionable desde 5 puestos.</a:t>
            </a:r>
          </a:p>
          <a:p>
            <a:endParaRPr lang="es-ES" dirty="0" smtClean="0"/>
          </a:p>
          <a:p>
            <a:r>
              <a:rPr lang="es-ES" dirty="0" smtClean="0"/>
              <a:t>-Mandos de control cortesía de CT1ILT. Pantalla táctil.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87358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16632"/>
            <a:ext cx="7467600" cy="576064"/>
          </a:xfrm>
        </p:spPr>
        <p:txBody>
          <a:bodyPr/>
          <a:lstStyle/>
          <a:p>
            <a:r>
              <a:rPr lang="es-ES" b="1" dirty="0" smtClean="0">
                <a:solidFill>
                  <a:srgbClr val="FF0000"/>
                </a:solidFill>
              </a:rPr>
              <a:t>Mandos de control táctiles:</a:t>
            </a:r>
            <a:endParaRPr lang="es-ES" b="1" dirty="0">
              <a:solidFill>
                <a:srgbClr val="FF0000"/>
              </a:solidFill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32656"/>
            <a:ext cx="1475656" cy="610193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641689" y="4869160"/>
            <a:ext cx="7488832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 smtClean="0"/>
          </a:p>
          <a:p>
            <a:r>
              <a:rPr lang="es-ES" sz="1600" dirty="0" smtClean="0"/>
              <a:t>-Mandos de control cortesía de CT1ILT. Pantalla táctil.</a:t>
            </a:r>
          </a:p>
          <a:p>
            <a:endParaRPr lang="es-ES" sz="1600" dirty="0"/>
          </a:p>
          <a:p>
            <a:r>
              <a:rPr lang="es-ES" sz="1600" dirty="0" smtClean="0"/>
              <a:t>-Permiten seleccionar entre las 2 BV y 3 direcciones y la antena IN-BAND, dependiendo la banda donde estemos trabajando.</a:t>
            </a:r>
          </a:p>
          <a:p>
            <a:endParaRPr lang="es-ES" sz="1600" dirty="0"/>
          </a:p>
          <a:p>
            <a:r>
              <a:rPr lang="es-ES" sz="1600" dirty="0" smtClean="0"/>
              <a:t>-Los </a:t>
            </a:r>
            <a:r>
              <a:rPr lang="es-ES" sz="1600" dirty="0" err="1" smtClean="0"/>
              <a:t>balun´s</a:t>
            </a:r>
            <a:r>
              <a:rPr lang="es-ES" sz="1600" dirty="0" smtClean="0"/>
              <a:t> se seleccionan de forma automática.</a:t>
            </a:r>
            <a:endParaRPr lang="es-ES" sz="1600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942849"/>
            <a:ext cx="5331092" cy="3998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6996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16632"/>
            <a:ext cx="7467600" cy="576064"/>
          </a:xfrm>
        </p:spPr>
        <p:txBody>
          <a:bodyPr/>
          <a:lstStyle/>
          <a:p>
            <a:r>
              <a:rPr lang="es-ES" b="1" dirty="0" smtClean="0">
                <a:solidFill>
                  <a:srgbClr val="FF0000"/>
                </a:solidFill>
              </a:rPr>
              <a:t>Cuarto de radio:</a:t>
            </a:r>
            <a:endParaRPr lang="es-ES" b="1" dirty="0">
              <a:solidFill>
                <a:srgbClr val="FF0000"/>
              </a:solidFill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32656"/>
            <a:ext cx="1475656" cy="610193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611560" y="5229200"/>
            <a:ext cx="748883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-Cuarto de radio pequeño en el exterior de la casa.</a:t>
            </a:r>
          </a:p>
          <a:p>
            <a:endParaRPr lang="es-ES" sz="1600" dirty="0" smtClean="0"/>
          </a:p>
          <a:p>
            <a:r>
              <a:rPr lang="es-ES" sz="1600" dirty="0" smtClean="0"/>
              <a:t>-Con 6 puestos de operación.</a:t>
            </a:r>
          </a:p>
          <a:p>
            <a:endParaRPr lang="es-ES" sz="1600" dirty="0" smtClean="0"/>
          </a:p>
          <a:p>
            <a:r>
              <a:rPr lang="es-ES" sz="1600" dirty="0" smtClean="0"/>
              <a:t>-Altura de 1,50 m, con lo cual hay que tener cuidado al levantarse.</a:t>
            </a:r>
          </a:p>
          <a:p>
            <a:endParaRPr lang="es-ES" dirty="0"/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88840"/>
            <a:ext cx="4124957" cy="274997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891" y="1196752"/>
            <a:ext cx="3908933" cy="274997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94846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16632"/>
            <a:ext cx="7467600" cy="576064"/>
          </a:xfrm>
        </p:spPr>
        <p:txBody>
          <a:bodyPr/>
          <a:lstStyle/>
          <a:p>
            <a:r>
              <a:rPr lang="es-ES" b="1" dirty="0" smtClean="0">
                <a:solidFill>
                  <a:srgbClr val="FF0000"/>
                </a:solidFill>
              </a:rPr>
              <a:t>RESUMEN:</a:t>
            </a:r>
            <a:endParaRPr lang="es-ES" b="1" dirty="0">
              <a:solidFill>
                <a:srgbClr val="FF0000"/>
              </a:solidFill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32656"/>
            <a:ext cx="1475656" cy="610193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647432" y="1268759"/>
            <a:ext cx="748883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1600" dirty="0"/>
          </a:p>
          <a:p>
            <a:r>
              <a:rPr lang="es-ES" sz="1600" dirty="0" smtClean="0"/>
              <a:t>-Como habéis podido observar la mayoría de hardware es posible fabricarlo por nosotros mismos, con pocos medios mecánicos y unos 	pocos conocimientos. </a:t>
            </a:r>
          </a:p>
          <a:p>
            <a:r>
              <a:rPr lang="es-ES" sz="1600" dirty="0"/>
              <a:t>	</a:t>
            </a:r>
            <a:endParaRPr lang="es-ES" sz="1600" dirty="0" smtClean="0"/>
          </a:p>
          <a:p>
            <a:r>
              <a:rPr lang="es-ES" sz="1600" dirty="0" smtClean="0"/>
              <a:t>-No hace falta hacer una gran inversión económica para disponer de una estación competitiva.</a:t>
            </a:r>
          </a:p>
          <a:p>
            <a:endParaRPr lang="es-ES" sz="1600" dirty="0" smtClean="0"/>
          </a:p>
          <a:p>
            <a:r>
              <a:rPr lang="es-ES" sz="1600" dirty="0" smtClean="0"/>
              <a:t>-Hoy en día hay mucha información en Internet para la fabricación 	de la mayoría de elementos que componen una estación de concursos.</a:t>
            </a:r>
          </a:p>
          <a:p>
            <a:endParaRPr lang="es-ES" sz="1600" dirty="0"/>
          </a:p>
          <a:p>
            <a:r>
              <a:rPr lang="es-ES" sz="1600" dirty="0" smtClean="0"/>
              <a:t>-En caso de necesitar información no dudéis en consultar al equipo de EC2DX!</a:t>
            </a:r>
          </a:p>
          <a:p>
            <a:endParaRPr lang="es-ES" sz="1600" dirty="0"/>
          </a:p>
          <a:p>
            <a:endParaRPr lang="es-ES" sz="1600" dirty="0" smtClean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5197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16632"/>
            <a:ext cx="7467600" cy="576064"/>
          </a:xfrm>
        </p:spPr>
        <p:txBody>
          <a:bodyPr/>
          <a:lstStyle/>
          <a:p>
            <a:r>
              <a:rPr lang="es-ES" b="1" dirty="0" smtClean="0">
                <a:solidFill>
                  <a:srgbClr val="FF0000"/>
                </a:solidFill>
              </a:rPr>
              <a:t>AGRADECIMIENTOS:</a:t>
            </a:r>
            <a:endParaRPr lang="es-ES" b="1" dirty="0">
              <a:solidFill>
                <a:srgbClr val="FF0000"/>
              </a:solidFill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32656"/>
            <a:ext cx="1475656" cy="610193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179512" y="1124743"/>
            <a:ext cx="907300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Operadores en EC2DX:</a:t>
            </a:r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ES" sz="1600" dirty="0" smtClean="0"/>
          </a:p>
          <a:p>
            <a:r>
              <a:rPr lang="es-ES" sz="1600" dirty="0" smtClean="0"/>
              <a:t>EA1AK EA1SA</a:t>
            </a:r>
            <a:r>
              <a:rPr lang="es-ES" sz="1600" dirty="0"/>
              <a:t> </a:t>
            </a:r>
            <a:r>
              <a:rPr lang="es-ES" sz="1600" dirty="0" smtClean="0"/>
              <a:t>EA1AP</a:t>
            </a:r>
            <a:r>
              <a:rPr lang="es-ES" sz="1600" dirty="0"/>
              <a:t> </a:t>
            </a:r>
            <a:r>
              <a:rPr lang="es-ES" sz="1600" dirty="0" smtClean="0"/>
              <a:t>EA1WH</a:t>
            </a:r>
            <a:r>
              <a:rPr lang="es-ES" sz="1600" dirty="0"/>
              <a:t> </a:t>
            </a:r>
            <a:r>
              <a:rPr lang="es-ES" sz="1600" dirty="0" smtClean="0"/>
              <a:t>EC1KR</a:t>
            </a:r>
            <a:r>
              <a:rPr lang="es-ES" sz="1600" dirty="0"/>
              <a:t> </a:t>
            </a:r>
            <a:r>
              <a:rPr lang="es-ES" sz="1600" dirty="0" smtClean="0"/>
              <a:t>EB1RL</a:t>
            </a:r>
            <a:r>
              <a:rPr lang="es-ES" sz="1600" dirty="0"/>
              <a:t> </a:t>
            </a:r>
            <a:r>
              <a:rPr lang="es-ES" sz="1600" dirty="0" smtClean="0"/>
              <a:t>EA2ABI</a:t>
            </a:r>
            <a:r>
              <a:rPr lang="es-ES" sz="1600" dirty="0"/>
              <a:t> </a:t>
            </a:r>
            <a:r>
              <a:rPr lang="es-ES" sz="1600" dirty="0" smtClean="0"/>
              <a:t>EA2EA</a:t>
            </a:r>
            <a:r>
              <a:rPr lang="es-ES" sz="1600" dirty="0"/>
              <a:t> </a:t>
            </a:r>
            <a:r>
              <a:rPr lang="es-ES" sz="1600" dirty="0" smtClean="0"/>
              <a:t>EA2ET</a:t>
            </a:r>
            <a:r>
              <a:rPr lang="es-ES" sz="1600" dirty="0"/>
              <a:t> </a:t>
            </a:r>
            <a:r>
              <a:rPr lang="es-ES" sz="1600" dirty="0" smtClean="0"/>
              <a:t>EA2OT</a:t>
            </a:r>
            <a:r>
              <a:rPr lang="es-ES" sz="1600" dirty="0"/>
              <a:t> </a:t>
            </a:r>
            <a:endParaRPr lang="es-ES" sz="1600" dirty="0" smtClean="0"/>
          </a:p>
          <a:p>
            <a:r>
              <a:rPr lang="es-ES" sz="1600" dirty="0" smtClean="0"/>
              <a:t>EA2NS</a:t>
            </a:r>
            <a:r>
              <a:rPr lang="es-ES" sz="1600" dirty="0"/>
              <a:t> </a:t>
            </a:r>
            <a:r>
              <a:rPr lang="es-ES" sz="1600" dirty="0" smtClean="0"/>
              <a:t>EA2AAZ</a:t>
            </a:r>
            <a:r>
              <a:rPr lang="es-ES" sz="1600" dirty="0"/>
              <a:t> </a:t>
            </a:r>
            <a:r>
              <a:rPr lang="es-ES" sz="1600" dirty="0" smtClean="0"/>
              <a:t>EA2AZ</a:t>
            </a:r>
            <a:r>
              <a:rPr lang="es-ES" sz="1600" dirty="0"/>
              <a:t> </a:t>
            </a:r>
            <a:r>
              <a:rPr lang="es-ES" sz="1600" dirty="0" smtClean="0"/>
              <a:t>EA2BNU</a:t>
            </a:r>
            <a:r>
              <a:rPr lang="es-ES" sz="1600" dirty="0"/>
              <a:t> </a:t>
            </a:r>
            <a:r>
              <a:rPr lang="es-ES" sz="1600" dirty="0" smtClean="0"/>
              <a:t>EA2LU</a:t>
            </a:r>
            <a:r>
              <a:rPr lang="es-ES" sz="1600" dirty="0"/>
              <a:t> </a:t>
            </a:r>
            <a:r>
              <a:rPr lang="es-ES" sz="1600" dirty="0" smtClean="0"/>
              <a:t>EA2DPA</a:t>
            </a:r>
            <a:r>
              <a:rPr lang="es-ES" sz="1600" dirty="0"/>
              <a:t> </a:t>
            </a:r>
            <a:r>
              <a:rPr lang="es-ES" sz="1600" dirty="0" smtClean="0"/>
              <a:t>EA2KU</a:t>
            </a:r>
            <a:r>
              <a:rPr lang="es-ES" sz="1600" dirty="0"/>
              <a:t> </a:t>
            </a:r>
            <a:r>
              <a:rPr lang="es-ES" sz="1600" dirty="0" smtClean="0"/>
              <a:t>EA2CW</a:t>
            </a:r>
            <a:r>
              <a:rPr lang="es-ES" sz="1600" dirty="0"/>
              <a:t> </a:t>
            </a:r>
            <a:r>
              <a:rPr lang="es-ES" sz="1600" dirty="0" smtClean="0"/>
              <a:t>EA2RY</a:t>
            </a:r>
            <a:r>
              <a:rPr lang="es-ES" sz="1600" dirty="0"/>
              <a:t> </a:t>
            </a:r>
            <a:r>
              <a:rPr lang="es-ES" sz="1600" dirty="0" smtClean="0"/>
              <a:t>EA2CCG</a:t>
            </a:r>
            <a:endParaRPr lang="es-ES" sz="1600" dirty="0"/>
          </a:p>
          <a:p>
            <a:r>
              <a:rPr lang="es-ES" sz="1600" dirty="0" smtClean="0"/>
              <a:t>EA2AOS EA2AOO</a:t>
            </a:r>
            <a:r>
              <a:rPr lang="es-ES" sz="1600" dirty="0"/>
              <a:t> </a:t>
            </a:r>
            <a:r>
              <a:rPr lang="es-ES" sz="1600" dirty="0" smtClean="0"/>
              <a:t>EA2DK</a:t>
            </a:r>
            <a:r>
              <a:rPr lang="es-ES" sz="1600" dirty="0"/>
              <a:t> </a:t>
            </a:r>
            <a:r>
              <a:rPr lang="es-ES" sz="1600" dirty="0" smtClean="0"/>
              <a:t>EA2KR</a:t>
            </a:r>
            <a:r>
              <a:rPr lang="es-ES" sz="1600" dirty="0"/>
              <a:t> </a:t>
            </a:r>
            <a:r>
              <a:rPr lang="es-ES" sz="1600" dirty="0" smtClean="0"/>
              <a:t>EALMI</a:t>
            </a:r>
            <a:r>
              <a:rPr lang="es-ES" sz="1600" dirty="0"/>
              <a:t> </a:t>
            </a:r>
            <a:r>
              <a:rPr lang="es-ES" sz="1600" dirty="0" smtClean="0"/>
              <a:t>EA2DT</a:t>
            </a:r>
            <a:r>
              <a:rPr lang="es-ES" sz="1600" dirty="0"/>
              <a:t> </a:t>
            </a:r>
            <a:r>
              <a:rPr lang="es-ES" sz="1600" dirty="0" smtClean="0"/>
              <a:t>EA2OK</a:t>
            </a:r>
            <a:r>
              <a:rPr lang="es-ES" sz="1600" dirty="0"/>
              <a:t> </a:t>
            </a:r>
            <a:r>
              <a:rPr lang="es-ES" sz="1600" dirty="0" smtClean="0"/>
              <a:t>EA2PA</a:t>
            </a:r>
            <a:r>
              <a:rPr lang="es-ES" sz="1600" dirty="0"/>
              <a:t> </a:t>
            </a:r>
            <a:r>
              <a:rPr lang="es-ES" sz="1600" dirty="0" smtClean="0"/>
              <a:t>EA2WX</a:t>
            </a:r>
            <a:r>
              <a:rPr lang="es-ES" sz="1600" dirty="0"/>
              <a:t> </a:t>
            </a:r>
            <a:r>
              <a:rPr lang="es-ES" sz="1600" dirty="0" smtClean="0"/>
              <a:t>EB2AM</a:t>
            </a:r>
            <a:endParaRPr lang="es-ES" sz="1600" dirty="0"/>
          </a:p>
          <a:p>
            <a:r>
              <a:rPr lang="es-ES" sz="1600" dirty="0" smtClean="0"/>
              <a:t>EB2RA EA3AKA</a:t>
            </a:r>
            <a:r>
              <a:rPr lang="es-ES" sz="1600" dirty="0"/>
              <a:t> </a:t>
            </a:r>
            <a:r>
              <a:rPr lang="es-ES" sz="1600" dirty="0" smtClean="0"/>
              <a:t>EA3AKY</a:t>
            </a:r>
            <a:r>
              <a:rPr lang="es-ES" sz="1600" dirty="0"/>
              <a:t> </a:t>
            </a:r>
            <a:r>
              <a:rPr lang="es-ES" sz="1600" dirty="0" smtClean="0"/>
              <a:t>EA3NT</a:t>
            </a:r>
            <a:r>
              <a:rPr lang="es-ES" sz="1600" dirty="0"/>
              <a:t> </a:t>
            </a:r>
            <a:r>
              <a:rPr lang="es-ES" sz="1600" dirty="0" smtClean="0"/>
              <a:t>EA3OR</a:t>
            </a:r>
            <a:r>
              <a:rPr lang="es-ES" sz="1600" dirty="0"/>
              <a:t> </a:t>
            </a:r>
            <a:r>
              <a:rPr lang="es-ES" sz="1600" dirty="0" smtClean="0"/>
              <a:t>EA3GAS</a:t>
            </a:r>
            <a:r>
              <a:rPr lang="es-ES" sz="1600" dirty="0"/>
              <a:t> </a:t>
            </a:r>
            <a:r>
              <a:rPr lang="es-ES" sz="1600" dirty="0" smtClean="0"/>
              <a:t>EA3CI</a:t>
            </a:r>
            <a:r>
              <a:rPr lang="es-ES" sz="1600" dirty="0"/>
              <a:t> </a:t>
            </a:r>
            <a:r>
              <a:rPr lang="es-ES" sz="1600" dirty="0" smtClean="0"/>
              <a:t>EA3GX</a:t>
            </a:r>
            <a:r>
              <a:rPr lang="es-ES" sz="1600" dirty="0"/>
              <a:t> </a:t>
            </a:r>
            <a:r>
              <a:rPr lang="es-ES" sz="1600" dirty="0" smtClean="0"/>
              <a:t>EA3ALZ</a:t>
            </a:r>
            <a:r>
              <a:rPr lang="es-ES" sz="1600" dirty="0"/>
              <a:t> </a:t>
            </a:r>
            <a:r>
              <a:rPr lang="es-ES" sz="1600" dirty="0" smtClean="0"/>
              <a:t>EA3AVV</a:t>
            </a:r>
            <a:endParaRPr lang="es-ES" sz="1600" dirty="0"/>
          </a:p>
          <a:p>
            <a:r>
              <a:rPr lang="es-ES" sz="1600" dirty="0" smtClean="0"/>
              <a:t>EA3HJC EB3CW</a:t>
            </a:r>
            <a:r>
              <a:rPr lang="es-ES" sz="1600" dirty="0"/>
              <a:t> </a:t>
            </a:r>
            <a:r>
              <a:rPr lang="es-ES" sz="1600" dirty="0" smtClean="0"/>
              <a:t>EA4KR</a:t>
            </a:r>
            <a:r>
              <a:rPr lang="es-ES" sz="1600" dirty="0"/>
              <a:t> </a:t>
            </a:r>
            <a:r>
              <a:rPr lang="es-ES" sz="1600" dirty="0" smtClean="0"/>
              <a:t>EA4KD</a:t>
            </a:r>
            <a:r>
              <a:rPr lang="es-ES" sz="1600" dirty="0"/>
              <a:t> </a:t>
            </a:r>
            <a:r>
              <a:rPr lang="es-ES" sz="1600" dirty="0" smtClean="0"/>
              <a:t>EA4TX</a:t>
            </a:r>
            <a:r>
              <a:rPr lang="es-ES" sz="1600" dirty="0"/>
              <a:t> </a:t>
            </a:r>
            <a:r>
              <a:rPr lang="es-ES" sz="1600" dirty="0" smtClean="0"/>
              <a:t>EA4AOC</a:t>
            </a:r>
            <a:r>
              <a:rPr lang="es-ES" sz="1600" dirty="0"/>
              <a:t> </a:t>
            </a:r>
            <a:r>
              <a:rPr lang="es-ES" sz="1600" dirty="0" smtClean="0"/>
              <a:t>EA4CWN</a:t>
            </a:r>
            <a:r>
              <a:rPr lang="es-ES" sz="1600" dirty="0"/>
              <a:t> </a:t>
            </a:r>
            <a:r>
              <a:rPr lang="es-ES" sz="1600" dirty="0" smtClean="0"/>
              <a:t>EC4TA</a:t>
            </a:r>
            <a:r>
              <a:rPr lang="es-ES" sz="1600" dirty="0"/>
              <a:t> </a:t>
            </a:r>
            <a:r>
              <a:rPr lang="es-ES" sz="1600" dirty="0" smtClean="0"/>
              <a:t>EA5DY EA5KA </a:t>
            </a:r>
          </a:p>
          <a:p>
            <a:r>
              <a:rPr lang="es-ES" sz="1600" dirty="0" smtClean="0"/>
              <a:t>EA5GX EA5MON</a:t>
            </a:r>
            <a:r>
              <a:rPr lang="es-ES" sz="1600" dirty="0"/>
              <a:t> </a:t>
            </a:r>
            <a:r>
              <a:rPr lang="es-ES" sz="1600" dirty="0" smtClean="0"/>
              <a:t>EA5BY</a:t>
            </a:r>
            <a:r>
              <a:rPr lang="es-ES" sz="1600" dirty="0"/>
              <a:t> </a:t>
            </a:r>
            <a:r>
              <a:rPr lang="es-ES" sz="1600" dirty="0" smtClean="0"/>
              <a:t>EA5AFP</a:t>
            </a:r>
            <a:r>
              <a:rPr lang="es-ES" sz="1600" dirty="0"/>
              <a:t> </a:t>
            </a:r>
            <a:r>
              <a:rPr lang="es-ES" sz="1600" dirty="0" smtClean="0"/>
              <a:t>EA5KY</a:t>
            </a:r>
            <a:r>
              <a:rPr lang="es-ES" sz="1600" dirty="0"/>
              <a:t> </a:t>
            </a:r>
            <a:r>
              <a:rPr lang="es-ES" sz="1600" dirty="0" smtClean="0"/>
              <a:t>EA5AER</a:t>
            </a:r>
            <a:r>
              <a:rPr lang="es-ES" sz="1600" dirty="0"/>
              <a:t> </a:t>
            </a:r>
            <a:r>
              <a:rPr lang="es-ES" sz="1600" dirty="0" smtClean="0"/>
              <a:t>EA5HUS</a:t>
            </a:r>
            <a:r>
              <a:rPr lang="es-ES" sz="1600" dirty="0"/>
              <a:t> </a:t>
            </a:r>
            <a:r>
              <a:rPr lang="es-ES" sz="1600" dirty="0" smtClean="0"/>
              <a:t>EA5BZ</a:t>
            </a:r>
            <a:r>
              <a:rPr lang="es-ES" sz="1600" dirty="0"/>
              <a:t> </a:t>
            </a:r>
            <a:r>
              <a:rPr lang="es-ES" sz="1600" dirty="0" smtClean="0"/>
              <a:t>EA5RM</a:t>
            </a:r>
            <a:r>
              <a:rPr lang="es-ES" sz="1600" dirty="0"/>
              <a:t> </a:t>
            </a:r>
            <a:r>
              <a:rPr lang="es-ES" sz="1600" dirty="0" smtClean="0"/>
              <a:t>EC5AN EA7AJR</a:t>
            </a:r>
            <a:r>
              <a:rPr lang="es-ES" sz="1600" dirty="0"/>
              <a:t> </a:t>
            </a:r>
            <a:r>
              <a:rPr lang="es-ES" sz="1600" dirty="0" smtClean="0"/>
              <a:t>EC7ZK EA7KW</a:t>
            </a:r>
            <a:r>
              <a:rPr lang="es-ES" sz="1600" dirty="0"/>
              <a:t> </a:t>
            </a:r>
            <a:r>
              <a:rPr lang="es-ES" sz="1600" dirty="0" smtClean="0"/>
              <a:t>EA7KE</a:t>
            </a:r>
            <a:r>
              <a:rPr lang="es-ES" sz="1600" dirty="0"/>
              <a:t> </a:t>
            </a:r>
            <a:r>
              <a:rPr lang="es-ES" sz="1600" dirty="0" smtClean="0"/>
              <a:t>EA7TH</a:t>
            </a:r>
            <a:r>
              <a:rPr lang="es-ES" sz="1600" dirty="0"/>
              <a:t> </a:t>
            </a:r>
            <a:r>
              <a:rPr lang="es-ES" sz="1600" dirty="0" smtClean="0"/>
              <a:t>DH1TW</a:t>
            </a:r>
            <a:r>
              <a:rPr lang="es-ES" sz="1600" dirty="0"/>
              <a:t> </a:t>
            </a:r>
            <a:r>
              <a:rPr lang="es-ES" sz="1600" dirty="0" smtClean="0"/>
              <a:t>DL5HRM</a:t>
            </a:r>
            <a:r>
              <a:rPr lang="es-ES" sz="1600" dirty="0"/>
              <a:t> </a:t>
            </a:r>
            <a:r>
              <a:rPr lang="es-ES" sz="1600" dirty="0" smtClean="0"/>
              <a:t>K1QX</a:t>
            </a:r>
            <a:r>
              <a:rPr lang="es-ES" sz="1600" dirty="0"/>
              <a:t> </a:t>
            </a:r>
            <a:r>
              <a:rPr lang="es-ES" sz="1600" dirty="0" smtClean="0"/>
              <a:t>F4BKV</a:t>
            </a:r>
            <a:r>
              <a:rPr lang="es-ES" sz="1600" dirty="0"/>
              <a:t> </a:t>
            </a:r>
            <a:r>
              <a:rPr lang="es-ES" sz="1600" dirty="0" smtClean="0"/>
              <a:t>F5VMN</a:t>
            </a:r>
            <a:endParaRPr lang="es-ES" sz="1600" dirty="0"/>
          </a:p>
        </p:txBody>
      </p:sp>
      <p:sp>
        <p:nvSpPr>
          <p:cNvPr id="3" name="2 CuadroTexto"/>
          <p:cNvSpPr txBox="1"/>
          <p:nvPr/>
        </p:nvSpPr>
        <p:spPr>
          <a:xfrm>
            <a:off x="179512" y="3717032"/>
            <a:ext cx="878497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Especial agradecimiento a:</a:t>
            </a:r>
          </a:p>
          <a:p>
            <a:endParaRPr lang="es-ES" dirty="0"/>
          </a:p>
          <a:p>
            <a:r>
              <a:rPr lang="es-ES" sz="1600" dirty="0" smtClean="0"/>
              <a:t>Fernando Julián EA1SA</a:t>
            </a:r>
            <a:r>
              <a:rPr lang="es-ES" sz="1600" dirty="0"/>
              <a:t> </a:t>
            </a:r>
            <a:r>
              <a:rPr lang="es-ES" sz="1600" dirty="0" smtClean="0"/>
              <a:t>EA2AAZ</a:t>
            </a:r>
            <a:r>
              <a:rPr lang="es-ES" sz="1600" dirty="0"/>
              <a:t> </a:t>
            </a:r>
            <a:r>
              <a:rPr lang="es-ES" sz="1600" dirty="0" smtClean="0"/>
              <a:t>EA2OT</a:t>
            </a:r>
            <a:r>
              <a:rPr lang="es-ES" sz="1600" dirty="0"/>
              <a:t> </a:t>
            </a:r>
            <a:r>
              <a:rPr lang="es-ES" sz="1600" dirty="0" smtClean="0"/>
              <a:t>EA2NS</a:t>
            </a:r>
            <a:r>
              <a:rPr lang="es-ES" sz="1600" dirty="0"/>
              <a:t> </a:t>
            </a:r>
            <a:r>
              <a:rPr lang="es-ES" sz="1600" dirty="0" smtClean="0"/>
              <a:t>EA2ET</a:t>
            </a:r>
            <a:r>
              <a:rPr lang="es-ES" sz="1600" dirty="0"/>
              <a:t> </a:t>
            </a:r>
            <a:r>
              <a:rPr lang="es-ES" sz="1600" dirty="0" smtClean="0"/>
              <a:t>EA2KU</a:t>
            </a:r>
            <a:r>
              <a:rPr lang="es-ES" sz="1600" dirty="0"/>
              <a:t> </a:t>
            </a:r>
            <a:r>
              <a:rPr lang="es-ES" sz="1600" dirty="0" smtClean="0"/>
              <a:t>EA2RY EA2LU CR6K</a:t>
            </a:r>
            <a:endParaRPr lang="es-ES" sz="1600" dirty="0"/>
          </a:p>
          <a:p>
            <a:r>
              <a:rPr lang="es-ES" sz="1600" dirty="0" smtClean="0"/>
              <a:t>EA5MON (red.emisionlocal.com)</a:t>
            </a:r>
          </a:p>
          <a:p>
            <a:r>
              <a:rPr lang="es-ES" sz="1600" dirty="0" smtClean="0"/>
              <a:t>EA5WP (</a:t>
            </a:r>
            <a:r>
              <a:rPr lang="es-ES" sz="1600" dirty="0"/>
              <a:t>www.webscastellon.com/ea5wp</a:t>
            </a:r>
            <a:r>
              <a:rPr lang="es-ES" sz="1600" dirty="0" smtClean="0"/>
              <a:t>/)</a:t>
            </a:r>
            <a:endParaRPr lang="es-ES" sz="1600" dirty="0"/>
          </a:p>
          <a:p>
            <a:r>
              <a:rPr lang="es-ES" sz="1600" dirty="0" smtClean="0"/>
              <a:t>EA3GHZ </a:t>
            </a:r>
            <a:r>
              <a:rPr lang="es-ES" sz="1600" dirty="0"/>
              <a:t>(Electrónica Barceló)</a:t>
            </a:r>
          </a:p>
          <a:p>
            <a:r>
              <a:rPr lang="es-ES" sz="1600" dirty="0" smtClean="0"/>
              <a:t>REMOTEQTH (https</a:t>
            </a:r>
            <a:r>
              <a:rPr lang="es-ES" sz="1600" dirty="0"/>
              <a:t>://remoteqth.com</a:t>
            </a:r>
            <a:r>
              <a:rPr lang="es-ES" sz="1600" dirty="0" smtClean="0"/>
              <a:t>/)</a:t>
            </a:r>
            <a:endParaRPr lang="es-ES" sz="1600" dirty="0"/>
          </a:p>
          <a:p>
            <a:r>
              <a:rPr lang="es-ES" sz="1600" dirty="0"/>
              <a:t>EA4TX (http://ea4tx.com</a:t>
            </a:r>
            <a:r>
              <a:rPr lang="es-ES" sz="1600" dirty="0" smtClean="0"/>
              <a:t>/)</a:t>
            </a:r>
            <a:endParaRPr lang="es-ES" sz="1600" dirty="0"/>
          </a:p>
          <a:p>
            <a:pPr fontAlgn="ctr"/>
            <a:r>
              <a:rPr lang="es-ES" sz="1600" dirty="0" smtClean="0"/>
              <a:t>MASTILBOOM (</a:t>
            </a:r>
            <a:r>
              <a:rPr lang="es-ES" sz="1600" dirty="0"/>
              <a:t>https://mastil-boom.es</a:t>
            </a:r>
            <a:r>
              <a:rPr lang="es-ES" sz="1600" dirty="0" smtClean="0"/>
              <a:t>/)</a:t>
            </a:r>
            <a:endParaRPr lang="es-ES" sz="1600" dirty="0"/>
          </a:p>
          <a:p>
            <a:r>
              <a:rPr lang="es-ES" sz="1600" dirty="0" smtClean="0"/>
              <a:t>HAMBUY (www.hambuy.es)</a:t>
            </a:r>
            <a:endParaRPr lang="es-ES" sz="1600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3603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07704" y="1916832"/>
            <a:ext cx="4824536" cy="1728192"/>
          </a:xfrm>
        </p:spPr>
        <p:txBody>
          <a:bodyPr>
            <a:noAutofit/>
          </a:bodyPr>
          <a:lstStyle/>
          <a:p>
            <a:r>
              <a:rPr lang="es-ES" sz="11500" b="1" dirty="0" smtClean="0">
                <a:solidFill>
                  <a:srgbClr val="FF0000"/>
                </a:solidFill>
              </a:rPr>
              <a:t>Video</a:t>
            </a:r>
            <a:endParaRPr lang="es-ES" sz="11500" b="1" dirty="0">
              <a:solidFill>
                <a:srgbClr val="FF0000"/>
              </a:solidFill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32656"/>
            <a:ext cx="1475656" cy="610193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647432" y="1268759"/>
            <a:ext cx="74888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1600" dirty="0"/>
          </a:p>
          <a:p>
            <a:endParaRPr lang="es-ES" sz="1600" dirty="0"/>
          </a:p>
          <a:p>
            <a:endParaRPr lang="es-ES" sz="1600" dirty="0" smtClean="0"/>
          </a:p>
          <a:p>
            <a:endParaRPr lang="es-ES" dirty="0"/>
          </a:p>
        </p:txBody>
      </p:sp>
      <p:sp>
        <p:nvSpPr>
          <p:cNvPr id="3" name="2 CuadroTexto"/>
          <p:cNvSpPr txBox="1"/>
          <p:nvPr/>
        </p:nvSpPr>
        <p:spPr>
          <a:xfrm>
            <a:off x="1403648" y="3933056"/>
            <a:ext cx="58326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(Video grabado con </a:t>
            </a:r>
            <a:r>
              <a:rPr lang="es-ES" dirty="0" err="1" smtClean="0"/>
              <a:t>Drone</a:t>
            </a:r>
            <a:r>
              <a:rPr lang="es-ES" dirty="0" smtClean="0"/>
              <a:t> por EA5MON)</a:t>
            </a:r>
          </a:p>
          <a:p>
            <a:endParaRPr lang="es-ES" dirty="0"/>
          </a:p>
          <a:p>
            <a:pPr algn="ctr"/>
            <a:r>
              <a:rPr lang="es-ES" dirty="0" smtClean="0"/>
              <a:t>Gracias a red.emisionlocal.com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7402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1340768"/>
            <a:ext cx="8259688" cy="1944217"/>
          </a:xfrm>
        </p:spPr>
        <p:txBody>
          <a:bodyPr>
            <a:noAutofit/>
          </a:bodyPr>
          <a:lstStyle/>
          <a:p>
            <a:pPr algn="ctr"/>
            <a:r>
              <a:rPr lang="es-ES" sz="4000" b="1" dirty="0" smtClean="0">
                <a:solidFill>
                  <a:srgbClr val="FF0000"/>
                </a:solidFill>
              </a:rPr>
              <a:t>FIN DE LA PRIMERA PARTE!</a:t>
            </a:r>
            <a:br>
              <a:rPr lang="es-ES" sz="4000" b="1" dirty="0" smtClean="0">
                <a:solidFill>
                  <a:srgbClr val="FF0000"/>
                </a:solidFill>
              </a:rPr>
            </a:br>
            <a:r>
              <a:rPr lang="es-ES" sz="4000" b="1" dirty="0">
                <a:solidFill>
                  <a:srgbClr val="FF0000"/>
                </a:solidFill>
              </a:rPr>
              <a:t/>
            </a:r>
            <a:br>
              <a:rPr lang="es-ES" sz="4000" b="1" dirty="0">
                <a:solidFill>
                  <a:srgbClr val="FF0000"/>
                </a:solidFill>
              </a:rPr>
            </a:br>
            <a:r>
              <a:rPr lang="es-ES" sz="4000" b="1" dirty="0" smtClean="0">
                <a:solidFill>
                  <a:srgbClr val="FF0000"/>
                </a:solidFill>
              </a:rPr>
              <a:t>Gracias por asistir!</a:t>
            </a:r>
            <a:endParaRPr lang="es-ES" sz="4000" b="1" dirty="0">
              <a:solidFill>
                <a:srgbClr val="FF0000"/>
              </a:solidFill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32656"/>
            <a:ext cx="1475656" cy="610193"/>
          </a:xfrm>
          <a:prstGeom prst="rect">
            <a:avLst/>
          </a:prstGeom>
        </p:spPr>
      </p:pic>
      <p:pic>
        <p:nvPicPr>
          <p:cNvPr id="1026" name="Picture 2" descr="C:\Users\SHACK\Desktop\IMG_21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789040"/>
            <a:ext cx="4457848" cy="25075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40456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329063" y="3371385"/>
            <a:ext cx="6172200" cy="1656184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es-ES" sz="2400" i="1" dirty="0" smtClean="0">
                <a:solidFill>
                  <a:srgbClr val="FF0000"/>
                </a:solidFill>
              </a:rPr>
              <a:t>Alta competitividad a un módico precio</a:t>
            </a:r>
          </a:p>
          <a:p>
            <a:pPr algn="ctr"/>
            <a:r>
              <a:rPr lang="es-ES" sz="2400" i="1" dirty="0" smtClean="0">
                <a:solidFill>
                  <a:srgbClr val="FF0000"/>
                </a:solidFill>
              </a:rPr>
              <a:t>Por:</a:t>
            </a:r>
          </a:p>
          <a:p>
            <a:pPr algn="ctr"/>
            <a:r>
              <a:rPr lang="es-ES" sz="4300" i="1" dirty="0" smtClean="0">
                <a:solidFill>
                  <a:srgbClr val="FF0000"/>
                </a:solidFill>
              </a:rPr>
              <a:t>EA5KA &amp; EA4TX</a:t>
            </a:r>
          </a:p>
          <a:p>
            <a:pPr algn="ctr"/>
            <a:endParaRPr lang="es-ES" dirty="0" smtClean="0">
              <a:solidFill>
                <a:srgbClr val="FF0000"/>
              </a:solidFill>
            </a:endParaRPr>
          </a:p>
          <a:p>
            <a:pPr algn="ctr"/>
            <a:r>
              <a:rPr lang="es-ES" sz="3100" dirty="0" smtClean="0"/>
              <a:t>Parte II</a:t>
            </a:r>
            <a:endParaRPr lang="es-ES" sz="3100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575380"/>
            <a:ext cx="6726886" cy="2781611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3779912" y="5343360"/>
            <a:ext cx="4924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Comic Sans MS" panose="030F0702030302020204" pitchFamily="66" charset="0"/>
              </a:rPr>
              <a:t>IBERRADIO 2017</a:t>
            </a:r>
            <a:endParaRPr lang="es-ES" sz="28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579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476672"/>
            <a:ext cx="7467600" cy="724942"/>
          </a:xfrm>
        </p:spPr>
        <p:txBody>
          <a:bodyPr/>
          <a:lstStyle/>
          <a:p>
            <a:r>
              <a:rPr lang="es-ES" b="1" dirty="0" smtClean="0">
                <a:solidFill>
                  <a:srgbClr val="FF0000"/>
                </a:solidFill>
              </a:rPr>
              <a:t>Presentación:</a:t>
            </a:r>
            <a:endParaRPr lang="es-ES" b="1" dirty="0">
              <a:solidFill>
                <a:srgbClr val="FF00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457200" y="1412776"/>
            <a:ext cx="7467600" cy="5061176"/>
          </a:xfrm>
        </p:spPr>
        <p:txBody>
          <a:bodyPr>
            <a:normAutofit/>
          </a:bodyPr>
          <a:lstStyle/>
          <a:p>
            <a:pPr marL="365760" lvl="1" indent="0">
              <a:buNone/>
            </a:pPr>
            <a:r>
              <a:rPr lang="es-ES" sz="2400" b="1" dirty="0" smtClean="0">
                <a:solidFill>
                  <a:srgbClr val="0070C0"/>
                </a:solidFill>
              </a:rPr>
              <a:t>Descripción del sistema de conmutación, control y automatización por EA4TX:</a:t>
            </a:r>
          </a:p>
          <a:p>
            <a:pPr marL="365760" lvl="1" indent="0" algn="ctr">
              <a:buNone/>
            </a:pPr>
            <a:endParaRPr lang="es-ES" sz="2400" b="1" dirty="0" smtClean="0">
              <a:solidFill>
                <a:srgbClr val="0070C0"/>
              </a:solidFill>
            </a:endParaRPr>
          </a:p>
          <a:p>
            <a:pPr lvl="1">
              <a:buFont typeface="Wingdings" pitchFamily="2" charset="2"/>
              <a:buChar char="ü"/>
            </a:pPr>
            <a:r>
              <a:rPr lang="es-ES" dirty="0" smtClean="0"/>
              <a:t>Sistema de RX</a:t>
            </a:r>
          </a:p>
          <a:p>
            <a:pPr lvl="1">
              <a:buFont typeface="Wingdings" pitchFamily="2" charset="2"/>
              <a:buChar char="ü"/>
            </a:pPr>
            <a:r>
              <a:rPr lang="es-ES" dirty="0" smtClean="0"/>
              <a:t>Sistema de TX</a:t>
            </a:r>
          </a:p>
          <a:p>
            <a:pPr lvl="1">
              <a:buFont typeface="Wingdings" pitchFamily="2" charset="2"/>
              <a:buChar char="ü"/>
            </a:pPr>
            <a:r>
              <a:rPr lang="es-ES" dirty="0" smtClean="0"/>
              <a:t>Gestión de Rotores</a:t>
            </a:r>
          </a:p>
          <a:p>
            <a:pPr lvl="1">
              <a:buFont typeface="Wingdings" pitchFamily="2" charset="2"/>
              <a:buChar char="ü"/>
            </a:pPr>
            <a:r>
              <a:rPr lang="es-ES" dirty="0" smtClean="0"/>
              <a:t>Control de </a:t>
            </a:r>
            <a:r>
              <a:rPr lang="es-ES" dirty="0" err="1" smtClean="0"/>
              <a:t>Stacks</a:t>
            </a:r>
            <a:endParaRPr lang="es-ES" dirty="0" smtClean="0"/>
          </a:p>
          <a:p>
            <a:pPr lvl="1">
              <a:buFont typeface="Wingdings" pitchFamily="2" charset="2"/>
              <a:buChar char="ü"/>
            </a:pPr>
            <a:r>
              <a:rPr lang="es-ES" dirty="0" smtClean="0"/>
              <a:t>Interlock</a:t>
            </a:r>
          </a:p>
          <a:p>
            <a:pPr marL="365760" lvl="1" indent="0">
              <a:buNone/>
            </a:pPr>
            <a:endParaRPr lang="es-ES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32656"/>
            <a:ext cx="1475656" cy="61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99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3444" y="0"/>
            <a:ext cx="7467600" cy="778098"/>
          </a:xfrm>
        </p:spPr>
        <p:txBody>
          <a:bodyPr/>
          <a:lstStyle/>
          <a:p>
            <a:r>
              <a:rPr lang="es-ES" b="1" dirty="0" smtClean="0">
                <a:solidFill>
                  <a:srgbClr val="FF0000"/>
                </a:solidFill>
              </a:rPr>
              <a:t>Ubicación:</a:t>
            </a:r>
            <a:endParaRPr lang="es-ES" b="1" dirty="0">
              <a:solidFill>
                <a:srgbClr val="FF00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467544" y="1196752"/>
            <a:ext cx="7467600" cy="115212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ES" sz="1800" dirty="0"/>
              <a:t>-Situado a las afueras de Corella en un entorno rural</a:t>
            </a:r>
            <a:r>
              <a:rPr lang="es-ES" sz="1800" dirty="0" smtClean="0"/>
              <a:t>.</a:t>
            </a:r>
            <a:endParaRPr lang="es-ES" sz="1800" dirty="0"/>
          </a:p>
          <a:p>
            <a:pPr marL="0" indent="0">
              <a:buNone/>
            </a:pPr>
            <a:r>
              <a:rPr lang="es-ES" sz="1800" dirty="0" smtClean="0"/>
              <a:t>-El terreno tiene una extensión de 2000 m2 y ASM de 310 m.</a:t>
            </a:r>
          </a:p>
          <a:p>
            <a:pPr marL="0" indent="0">
              <a:buNone/>
            </a:pPr>
            <a:r>
              <a:rPr lang="es-ES" sz="1800" dirty="0" smtClean="0"/>
              <a:t>-Sin demasiados vecinos (ruido). Como se puede apreciar.</a:t>
            </a:r>
          </a:p>
          <a:p>
            <a:pPr marL="0" indent="0">
              <a:buNone/>
            </a:pPr>
            <a:r>
              <a:rPr lang="es-ES" sz="1800" dirty="0" smtClean="0"/>
              <a:t>-Con el único inconveniente de no disponer de suministro eléctrico.</a:t>
            </a:r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32656"/>
            <a:ext cx="1475656" cy="610193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168" y="2852936"/>
            <a:ext cx="5940152" cy="355425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252604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32656"/>
            <a:ext cx="1475656" cy="610193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23" y="1412776"/>
            <a:ext cx="6768752" cy="5070446"/>
          </a:xfrm>
          <a:prstGeom prst="rect">
            <a:avLst/>
          </a:prstGeom>
        </p:spPr>
      </p:pic>
      <p:sp>
        <p:nvSpPr>
          <p:cNvPr id="9" name="1 Título"/>
          <p:cNvSpPr txBox="1">
            <a:spLocks/>
          </p:cNvSpPr>
          <p:nvPr/>
        </p:nvSpPr>
        <p:spPr>
          <a:xfrm>
            <a:off x="457200" y="274638"/>
            <a:ext cx="7467600" cy="778098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1" dirty="0" smtClean="0">
                <a:solidFill>
                  <a:srgbClr val="FF0000"/>
                </a:solidFill>
              </a:rPr>
              <a:t>Resumen de Antenas:</a:t>
            </a:r>
            <a:endParaRPr lang="es-E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36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467544" y="1196752"/>
            <a:ext cx="7467600" cy="43924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1800" dirty="0" smtClean="0"/>
              <a:t>- Se diseña una placa que permita y proporcione:</a:t>
            </a:r>
          </a:p>
          <a:p>
            <a:pPr>
              <a:buFont typeface="Wingdings" pitchFamily="2" charset="2"/>
              <a:buChar char="ü"/>
            </a:pPr>
            <a:r>
              <a:rPr lang="es-ES" sz="1800" dirty="0" smtClean="0"/>
              <a:t>Distribuir cualquiera de las </a:t>
            </a:r>
            <a:r>
              <a:rPr lang="es-ES" sz="1800" dirty="0"/>
              <a:t>antenas de RX (hasta 6) a </a:t>
            </a:r>
            <a:r>
              <a:rPr lang="es-ES" sz="1800" dirty="0" smtClean="0"/>
              <a:t>cualquiera de los puestos de Operación.</a:t>
            </a:r>
          </a:p>
          <a:p>
            <a:pPr>
              <a:buFont typeface="Wingdings" pitchFamily="2" charset="2"/>
              <a:buChar char="ü"/>
            </a:pPr>
            <a:r>
              <a:rPr lang="es-ES" sz="1800" dirty="0" smtClean="0"/>
              <a:t>Seleccionar automáticamente un filtro pasa banda (3 polos) para evitar inferencias de otras bandas.</a:t>
            </a:r>
          </a:p>
          <a:p>
            <a:pPr>
              <a:buFont typeface="Wingdings" pitchFamily="2" charset="2"/>
              <a:buChar char="ü"/>
            </a:pPr>
            <a:r>
              <a:rPr lang="es-ES" sz="1800" dirty="0" smtClean="0"/>
              <a:t>Limitar la tensión en los receptores para protegerlos.</a:t>
            </a:r>
          </a:p>
          <a:p>
            <a:pPr marL="0" indent="0">
              <a:buNone/>
            </a:pPr>
            <a:r>
              <a:rPr lang="es-ES" sz="1800" dirty="0" smtClean="0"/>
              <a:t>- Esa placa se denomina </a:t>
            </a:r>
            <a:r>
              <a:rPr lang="es-ES" sz="1800" b="1" dirty="0" smtClean="0">
                <a:solidFill>
                  <a:srgbClr val="0070C0"/>
                </a:solidFill>
              </a:rPr>
              <a:t>RXFEP</a:t>
            </a:r>
            <a:r>
              <a:rPr lang="es-ES" sz="1800" dirty="0" smtClean="0">
                <a:solidFill>
                  <a:srgbClr val="0070C0"/>
                </a:solidFill>
              </a:rPr>
              <a:t> </a:t>
            </a:r>
            <a:r>
              <a:rPr lang="es-ES" sz="1800" dirty="0" smtClean="0"/>
              <a:t>diseña por EC2DX y EA4TX junto con la colaboración de EA7KW, EA5RS y EA3QP.</a:t>
            </a:r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32656"/>
            <a:ext cx="1475656" cy="610193"/>
          </a:xfrm>
          <a:prstGeom prst="rect">
            <a:avLst/>
          </a:prstGeom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933056"/>
            <a:ext cx="3744416" cy="23762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1 Título"/>
          <p:cNvSpPr txBox="1">
            <a:spLocks/>
          </p:cNvSpPr>
          <p:nvPr/>
        </p:nvSpPr>
        <p:spPr>
          <a:xfrm>
            <a:off x="457200" y="274638"/>
            <a:ext cx="7467600" cy="778098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1" dirty="0" smtClean="0">
                <a:solidFill>
                  <a:srgbClr val="FF0000"/>
                </a:solidFill>
              </a:rPr>
              <a:t>Sistema de RX:</a:t>
            </a:r>
            <a:endParaRPr lang="es-E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76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78098"/>
          </a:xfrm>
        </p:spPr>
        <p:txBody>
          <a:bodyPr/>
          <a:lstStyle/>
          <a:p>
            <a:r>
              <a:rPr lang="es-ES" b="1" dirty="0">
                <a:solidFill>
                  <a:srgbClr val="FF0000"/>
                </a:solidFill>
              </a:rPr>
              <a:t>Sistema de </a:t>
            </a:r>
            <a:r>
              <a:rPr lang="es-ES" b="1" dirty="0" smtClean="0">
                <a:solidFill>
                  <a:srgbClr val="FF0000"/>
                </a:solidFill>
              </a:rPr>
              <a:t>RX - II:</a:t>
            </a:r>
            <a:endParaRPr lang="es-ES" b="1" dirty="0">
              <a:solidFill>
                <a:srgbClr val="FF0000"/>
              </a:solidFill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32656"/>
            <a:ext cx="1475656" cy="610193"/>
          </a:xfrm>
          <a:prstGeom prst="rect">
            <a:avLst/>
          </a:prstGeom>
        </p:spPr>
      </p:pic>
      <p:sp>
        <p:nvSpPr>
          <p:cNvPr id="4" name="3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6752"/>
            <a:ext cx="7488832" cy="51090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942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78098"/>
          </a:xfrm>
        </p:spPr>
        <p:txBody>
          <a:bodyPr/>
          <a:lstStyle/>
          <a:p>
            <a:r>
              <a:rPr lang="es-ES" b="1" dirty="0">
                <a:solidFill>
                  <a:srgbClr val="FF0000"/>
                </a:solidFill>
              </a:rPr>
              <a:t>Sistema de </a:t>
            </a:r>
            <a:r>
              <a:rPr lang="es-ES" b="1" dirty="0" smtClean="0">
                <a:solidFill>
                  <a:srgbClr val="FF0000"/>
                </a:solidFill>
              </a:rPr>
              <a:t>RX- III:</a:t>
            </a:r>
            <a:endParaRPr lang="es-ES" b="1" dirty="0">
              <a:solidFill>
                <a:srgbClr val="FF0000"/>
              </a:solidFill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32656"/>
            <a:ext cx="1475656" cy="610193"/>
          </a:xfrm>
          <a:prstGeom prst="rect">
            <a:avLst/>
          </a:prstGeom>
        </p:spPr>
      </p:pic>
      <p:sp>
        <p:nvSpPr>
          <p:cNvPr id="4" name="3 Marcador de contenido"/>
          <p:cNvSpPr>
            <a:spLocks noGrp="1"/>
          </p:cNvSpPr>
          <p:nvPr>
            <p:ph sz="quarter" idx="1"/>
          </p:nvPr>
        </p:nvSpPr>
        <p:spPr>
          <a:xfrm>
            <a:off x="603366" y="1484784"/>
            <a:ext cx="2096426" cy="1224136"/>
          </a:xfrm>
        </p:spPr>
        <p:txBody>
          <a:bodyPr/>
          <a:lstStyle/>
          <a:p>
            <a:endParaRPr lang="es-E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0767"/>
            <a:ext cx="3168352" cy="25222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132856"/>
            <a:ext cx="4224469" cy="31683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05064"/>
            <a:ext cx="3168352" cy="23762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717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78098"/>
          </a:xfrm>
        </p:spPr>
        <p:txBody>
          <a:bodyPr/>
          <a:lstStyle/>
          <a:p>
            <a:r>
              <a:rPr lang="es-ES" b="1" dirty="0" smtClean="0">
                <a:solidFill>
                  <a:srgbClr val="FF0000"/>
                </a:solidFill>
              </a:rPr>
              <a:t>Sistema de TX:</a:t>
            </a:r>
            <a:endParaRPr lang="es-ES" b="1" dirty="0">
              <a:solidFill>
                <a:srgbClr val="FF00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467544" y="1196752"/>
            <a:ext cx="7467600" cy="1728192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s-ES" sz="1800" dirty="0" smtClean="0"/>
              <a:t>Se diseña un conmutador inteligente que permita seleccionar cualquiera de las 6 antenas sobre cualquiera de los puestos de operación (hasta 6).</a:t>
            </a:r>
          </a:p>
          <a:p>
            <a:pPr>
              <a:buFontTx/>
              <a:buChar char="-"/>
            </a:pPr>
            <a:r>
              <a:rPr lang="es-ES" sz="1800" dirty="0" smtClean="0"/>
              <a:t>El diseño se hace a partir de conmutadores de antenas 1x6</a:t>
            </a:r>
          </a:p>
          <a:p>
            <a:pPr>
              <a:buFontTx/>
              <a:buChar char="-"/>
            </a:pPr>
            <a:endParaRPr lang="es-ES" sz="1800" dirty="0" smtClean="0"/>
          </a:p>
          <a:p>
            <a:pPr>
              <a:buFontTx/>
              <a:buChar char="-"/>
            </a:pPr>
            <a:endParaRPr lang="es-ES" sz="1800" dirty="0" smtClean="0"/>
          </a:p>
          <a:p>
            <a:pPr marL="0" indent="0">
              <a:buNone/>
            </a:pPr>
            <a:endParaRPr lang="es-ES" sz="1800" dirty="0"/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32656"/>
            <a:ext cx="1475656" cy="610193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564904"/>
            <a:ext cx="6264696" cy="37270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087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78098"/>
          </a:xfrm>
        </p:spPr>
        <p:txBody>
          <a:bodyPr/>
          <a:lstStyle/>
          <a:p>
            <a:r>
              <a:rPr lang="es-ES" b="1" dirty="0">
                <a:solidFill>
                  <a:srgbClr val="FF0000"/>
                </a:solidFill>
              </a:rPr>
              <a:t>Sistema de </a:t>
            </a:r>
            <a:r>
              <a:rPr lang="es-ES" b="1" dirty="0" smtClean="0">
                <a:solidFill>
                  <a:srgbClr val="FF0000"/>
                </a:solidFill>
              </a:rPr>
              <a:t>TX - II:</a:t>
            </a:r>
            <a:endParaRPr lang="es-ES" b="1" dirty="0">
              <a:solidFill>
                <a:srgbClr val="FF0000"/>
              </a:solidFill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32656"/>
            <a:ext cx="1475656" cy="610193"/>
          </a:xfrm>
          <a:prstGeom prst="rect">
            <a:avLst/>
          </a:prstGeom>
        </p:spPr>
      </p:pic>
      <p:sp>
        <p:nvSpPr>
          <p:cNvPr id="10" name="2 Marcador de contenido"/>
          <p:cNvSpPr>
            <a:spLocks noGrp="1"/>
          </p:cNvSpPr>
          <p:nvPr>
            <p:ph sz="quarter" idx="1"/>
          </p:nvPr>
        </p:nvSpPr>
        <p:spPr>
          <a:xfrm>
            <a:off x="467544" y="1196752"/>
            <a:ext cx="7467600" cy="2376264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es-ES" sz="1800" dirty="0" smtClean="0"/>
              <a:t>Se diseña la placa de control: </a:t>
            </a:r>
            <a:r>
              <a:rPr lang="es-ES" sz="1800" b="1" dirty="0" smtClean="0"/>
              <a:t>Master </a:t>
            </a:r>
            <a:r>
              <a:rPr lang="es-ES" sz="1800" b="1" dirty="0" err="1" smtClean="0"/>
              <a:t>Switch</a:t>
            </a:r>
            <a:endParaRPr lang="es-ES" sz="1800" b="1" dirty="0" smtClean="0"/>
          </a:p>
          <a:p>
            <a:pPr>
              <a:buFont typeface="Wingdings" pitchFamily="2" charset="2"/>
              <a:buChar char="ü"/>
            </a:pPr>
            <a:r>
              <a:rPr lang="es-ES" sz="1800" dirty="0" smtClean="0"/>
              <a:t>Detecta la banda seleccionada en cada puesto:</a:t>
            </a:r>
          </a:p>
          <a:p>
            <a:pPr lvl="1">
              <a:buFont typeface="Wingdings" pitchFamily="2" charset="2"/>
              <a:buChar char="ü"/>
            </a:pPr>
            <a:r>
              <a:rPr lang="es-ES" sz="1500" dirty="0" smtClean="0"/>
              <a:t>Posición manual por conmutador rotativo</a:t>
            </a:r>
          </a:p>
          <a:p>
            <a:pPr lvl="1">
              <a:buFont typeface="Wingdings" pitchFamily="2" charset="2"/>
              <a:buChar char="ü"/>
            </a:pPr>
            <a:r>
              <a:rPr lang="es-ES" sz="1500" dirty="0" smtClean="0"/>
              <a:t>Posición automática por Band Data</a:t>
            </a:r>
          </a:p>
          <a:p>
            <a:pPr>
              <a:buFont typeface="Wingdings" pitchFamily="2" charset="2"/>
              <a:buChar char="ü"/>
            </a:pPr>
            <a:r>
              <a:rPr lang="es-ES" sz="1800" dirty="0" smtClean="0"/>
              <a:t>Activa las señales hacia los conmutadores AS1x6</a:t>
            </a:r>
          </a:p>
          <a:p>
            <a:pPr>
              <a:buFont typeface="Wingdings" pitchFamily="2" charset="2"/>
              <a:buChar char="ü"/>
            </a:pPr>
            <a:r>
              <a:rPr lang="es-ES" sz="1800" dirty="0" smtClean="0"/>
              <a:t>Genera Alarma en caso de violación y asigna prioridad en caso de conflicto</a:t>
            </a:r>
          </a:p>
          <a:p>
            <a:pPr>
              <a:buFont typeface="Wingdings" pitchFamily="2" charset="2"/>
              <a:buChar char="ü"/>
            </a:pPr>
            <a:endParaRPr lang="es-ES" sz="1800" dirty="0" smtClean="0"/>
          </a:p>
          <a:p>
            <a:pPr lvl="1">
              <a:buFont typeface="Wingdings" pitchFamily="2" charset="2"/>
              <a:buChar char="ü"/>
            </a:pPr>
            <a:endParaRPr lang="es-ES" sz="1500" dirty="0" smtClean="0"/>
          </a:p>
          <a:p>
            <a:pPr lvl="1">
              <a:buFontTx/>
              <a:buChar char="-"/>
            </a:pPr>
            <a:endParaRPr lang="es-ES" sz="1500" dirty="0" smtClean="0"/>
          </a:p>
          <a:p>
            <a:pPr>
              <a:buFontTx/>
              <a:buChar char="-"/>
            </a:pPr>
            <a:endParaRPr lang="es-ES" sz="1800" dirty="0" smtClean="0"/>
          </a:p>
          <a:p>
            <a:pPr>
              <a:buFontTx/>
              <a:buChar char="-"/>
            </a:pPr>
            <a:endParaRPr lang="es-ES" sz="1800" dirty="0" smtClean="0"/>
          </a:p>
          <a:p>
            <a:pPr marL="0" indent="0">
              <a:buNone/>
            </a:pPr>
            <a:endParaRPr lang="es-ES" sz="1800" dirty="0"/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212976"/>
            <a:ext cx="3729880" cy="31683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4599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78098"/>
          </a:xfrm>
        </p:spPr>
        <p:txBody>
          <a:bodyPr/>
          <a:lstStyle/>
          <a:p>
            <a:r>
              <a:rPr lang="es-ES" b="1" dirty="0">
                <a:solidFill>
                  <a:srgbClr val="FF0000"/>
                </a:solidFill>
              </a:rPr>
              <a:t>Sistema de </a:t>
            </a:r>
            <a:r>
              <a:rPr lang="es-ES" b="1" dirty="0" smtClean="0">
                <a:solidFill>
                  <a:srgbClr val="FF0000"/>
                </a:solidFill>
              </a:rPr>
              <a:t>TX - III:</a:t>
            </a:r>
            <a:endParaRPr lang="es-ES" b="1" dirty="0">
              <a:solidFill>
                <a:srgbClr val="FF00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1043608" y="1556792"/>
            <a:ext cx="1512168" cy="36004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s-ES" sz="1800" dirty="0" smtClean="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32656"/>
            <a:ext cx="1475656" cy="610193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24744"/>
            <a:ext cx="3542005" cy="26565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24744"/>
            <a:ext cx="3542005" cy="26565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923754"/>
            <a:ext cx="3539766" cy="26548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75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78098"/>
          </a:xfrm>
        </p:spPr>
        <p:txBody>
          <a:bodyPr/>
          <a:lstStyle/>
          <a:p>
            <a:r>
              <a:rPr lang="es-ES" b="1" dirty="0" smtClean="0">
                <a:solidFill>
                  <a:srgbClr val="FF0000"/>
                </a:solidFill>
              </a:rPr>
              <a:t>Gestión de Rotores:</a:t>
            </a:r>
            <a:endParaRPr lang="es-ES" b="1" dirty="0">
              <a:solidFill>
                <a:srgbClr val="FF0000"/>
              </a:solidFill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32656"/>
            <a:ext cx="1475656" cy="610193"/>
          </a:xfrm>
          <a:prstGeom prst="rect">
            <a:avLst/>
          </a:prstGeom>
        </p:spPr>
      </p:pic>
      <p:sp>
        <p:nvSpPr>
          <p:cNvPr id="10" name="9 CuadroTexto"/>
          <p:cNvSpPr txBox="1"/>
          <p:nvPr/>
        </p:nvSpPr>
        <p:spPr>
          <a:xfrm>
            <a:off x="611560" y="1124744"/>
            <a:ext cx="76333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Se emplean 5 rotores: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ES" dirty="0" smtClean="0"/>
              <a:t>Rotor1: Prosistel PST61 en Torre 1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ES" dirty="0" smtClean="0"/>
              <a:t>Rotor2: </a:t>
            </a:r>
            <a:r>
              <a:rPr lang="es-ES" b="1" dirty="0" smtClean="0">
                <a:solidFill>
                  <a:srgbClr val="FF0000"/>
                </a:solidFill>
              </a:rPr>
              <a:t>HAMIV</a:t>
            </a:r>
            <a:r>
              <a:rPr lang="es-ES" dirty="0" smtClean="0"/>
              <a:t> limitando giro de 270º/45º (</a:t>
            </a:r>
            <a:r>
              <a:rPr lang="es-ES" dirty="0" err="1" smtClean="0"/>
              <a:t>via</a:t>
            </a:r>
            <a:r>
              <a:rPr lang="es-ES" dirty="0" smtClean="0"/>
              <a:t> Norte) en Torre 2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ES" dirty="0" smtClean="0"/>
              <a:t>Rotor3: HAMIV en </a:t>
            </a:r>
            <a:r>
              <a:rPr lang="es-ES" dirty="0"/>
              <a:t>Torre 2</a:t>
            </a:r>
            <a:endParaRPr lang="es-ES" dirty="0" smtClean="0"/>
          </a:p>
          <a:p>
            <a:pPr marL="285750" indent="-285750">
              <a:buFont typeface="Wingdings" pitchFamily="2" charset="2"/>
              <a:buChar char="ü"/>
            </a:pPr>
            <a:r>
              <a:rPr lang="es-ES" dirty="0" smtClean="0"/>
              <a:t>Rotor4: </a:t>
            </a:r>
            <a:r>
              <a:rPr lang="es-ES" b="1" dirty="0">
                <a:solidFill>
                  <a:srgbClr val="FF0000"/>
                </a:solidFill>
              </a:rPr>
              <a:t>Prosistel</a:t>
            </a:r>
            <a:r>
              <a:rPr lang="es-ES" dirty="0"/>
              <a:t> </a:t>
            </a:r>
            <a:r>
              <a:rPr lang="es-ES" dirty="0" smtClean="0"/>
              <a:t>PST71 </a:t>
            </a:r>
            <a:r>
              <a:rPr lang="es-ES" dirty="0"/>
              <a:t>en Torre </a:t>
            </a:r>
            <a:r>
              <a:rPr lang="es-ES" dirty="0" smtClean="0"/>
              <a:t>3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ES" dirty="0" smtClean="0"/>
              <a:t>Rotor5: </a:t>
            </a:r>
            <a:r>
              <a:rPr lang="es-ES" dirty="0"/>
              <a:t>Prosistel </a:t>
            </a:r>
            <a:r>
              <a:rPr lang="es-ES" dirty="0" smtClean="0"/>
              <a:t>PST71 </a:t>
            </a:r>
            <a:r>
              <a:rPr lang="es-ES" dirty="0"/>
              <a:t>en Torre </a:t>
            </a:r>
            <a:r>
              <a:rPr lang="es-ES" dirty="0" smtClean="0"/>
              <a:t>4</a:t>
            </a:r>
            <a:endParaRPr lang="es-ES" dirty="0"/>
          </a:p>
        </p:txBody>
      </p:sp>
      <p:sp>
        <p:nvSpPr>
          <p:cNvPr id="3" name="AutoShape 2" descr="blob:https://web.whatsapp.com/05e38310-6ef8-452a-8a52-7277a63e3ab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" name="AutoShape 4" descr="blob:https://web.whatsapp.com/05e38310-6ef8-452a-8a52-7277a63e3ab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989535"/>
            <a:ext cx="5760640" cy="32403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681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78098"/>
          </a:xfrm>
        </p:spPr>
        <p:txBody>
          <a:bodyPr/>
          <a:lstStyle/>
          <a:p>
            <a:r>
              <a:rPr lang="es-ES" b="1" dirty="0">
                <a:solidFill>
                  <a:srgbClr val="FF0000"/>
                </a:solidFill>
              </a:rPr>
              <a:t>Gestión </a:t>
            </a:r>
            <a:r>
              <a:rPr lang="es-ES" b="1" dirty="0" smtClean="0">
                <a:solidFill>
                  <a:srgbClr val="FF0000"/>
                </a:solidFill>
              </a:rPr>
              <a:t>de Rotores- II:</a:t>
            </a:r>
            <a:endParaRPr lang="es-ES" b="1" dirty="0">
              <a:solidFill>
                <a:srgbClr val="FF0000"/>
              </a:solidFill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32656"/>
            <a:ext cx="1475656" cy="610193"/>
          </a:xfrm>
          <a:prstGeom prst="rect">
            <a:avLst/>
          </a:prstGeom>
        </p:spPr>
      </p:pic>
      <p:sp>
        <p:nvSpPr>
          <p:cNvPr id="10" name="9 CuadroTexto"/>
          <p:cNvSpPr txBox="1"/>
          <p:nvPr/>
        </p:nvSpPr>
        <p:spPr>
          <a:xfrm>
            <a:off x="443866" y="1398485"/>
            <a:ext cx="76333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s-ES" sz="1400" dirty="0" smtClean="0"/>
              <a:t>Se necesitaba poder controlar los motores desde cualquier puesto de operación.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ES" sz="1400" dirty="0" smtClean="0"/>
              <a:t>Integración con el </a:t>
            </a:r>
            <a:r>
              <a:rPr lang="es-ES" sz="1400" dirty="0" err="1" smtClean="0"/>
              <a:t>Win</a:t>
            </a:r>
            <a:r>
              <a:rPr lang="es-ES" sz="1400" dirty="0" smtClean="0"/>
              <a:t>-Test o N1MM para que el rotor de la banda fuese automáticamente el activo.</a:t>
            </a:r>
          </a:p>
          <a:p>
            <a:pPr marL="285750" indent="-285750">
              <a:buFont typeface="Wingdings" pitchFamily="2" charset="2"/>
              <a:buChar char="ü"/>
            </a:pPr>
            <a:endParaRPr lang="es-ES" dirty="0"/>
          </a:p>
        </p:txBody>
      </p:sp>
      <p:sp>
        <p:nvSpPr>
          <p:cNvPr id="3" name="2 CuadroTexto"/>
          <p:cNvSpPr txBox="1"/>
          <p:nvPr/>
        </p:nvSpPr>
        <p:spPr>
          <a:xfrm>
            <a:off x="587881" y="1034152"/>
            <a:ext cx="2105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i="1" dirty="0" smtClean="0">
                <a:solidFill>
                  <a:srgbClr val="0070C0"/>
                </a:solidFill>
              </a:rPr>
              <a:t>Requerimientos:</a:t>
            </a:r>
            <a:endParaRPr lang="es-ES" b="1" i="1" dirty="0">
              <a:solidFill>
                <a:srgbClr val="0070C0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587881" y="2258288"/>
            <a:ext cx="1295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i="1" dirty="0" smtClean="0">
                <a:solidFill>
                  <a:srgbClr val="00B050"/>
                </a:solidFill>
              </a:rPr>
              <a:t>Solución:</a:t>
            </a:r>
            <a:endParaRPr lang="es-ES" i="1" dirty="0">
              <a:solidFill>
                <a:srgbClr val="00B05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449942" y="2662888"/>
            <a:ext cx="734481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s-ES" sz="1400" dirty="0" smtClean="0"/>
              <a:t>Se añaden ARS-USB (controlador de motor) para tener todos los mandos controlados por estos.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ES" sz="1400" dirty="0" smtClean="0"/>
              <a:t>Se </a:t>
            </a:r>
            <a:r>
              <a:rPr lang="es-ES" sz="1400" dirty="0"/>
              <a:t>incorpora un equipo </a:t>
            </a:r>
            <a:r>
              <a:rPr lang="es-ES" sz="1400" dirty="0" smtClean="0"/>
              <a:t>(Linux) que actúa de servidor de todos los ARS-USB.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ES" sz="1400" dirty="0" smtClean="0"/>
              <a:t>Para la integración con </a:t>
            </a:r>
            <a:r>
              <a:rPr lang="es-ES" sz="1400" dirty="0" err="1" smtClean="0"/>
              <a:t>Win</a:t>
            </a:r>
            <a:r>
              <a:rPr lang="es-ES" sz="1400" dirty="0" smtClean="0"/>
              <a:t>-Test o N1MM se emplea el programa ARSVCOM que permite: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s-ES" sz="1400" dirty="0" smtClean="0"/>
              <a:t>Conocer por un lado la banda en la que está el puesto.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s-ES" sz="1400" dirty="0" smtClean="0"/>
              <a:t>Seguir los cambios de banda, conectando con el ARS-USB de esa banda</a:t>
            </a:r>
            <a:endParaRPr lang="es-ES" sz="1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581128"/>
            <a:ext cx="2052564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8979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32656"/>
            <a:ext cx="1475656" cy="610193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960" y="1196753"/>
            <a:ext cx="3414216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1 Título"/>
          <p:cNvSpPr txBox="1">
            <a:spLocks/>
          </p:cNvSpPr>
          <p:nvPr/>
        </p:nvSpPr>
        <p:spPr>
          <a:xfrm>
            <a:off x="457200" y="274638"/>
            <a:ext cx="7467600" cy="778098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1" dirty="0">
                <a:solidFill>
                  <a:srgbClr val="FF0000"/>
                </a:solidFill>
              </a:rPr>
              <a:t>Gestión </a:t>
            </a:r>
            <a:r>
              <a:rPr lang="es-ES" b="1" dirty="0" smtClean="0">
                <a:solidFill>
                  <a:srgbClr val="FF0000"/>
                </a:solidFill>
              </a:rPr>
              <a:t>de Rotores - III:</a:t>
            </a:r>
            <a:endParaRPr lang="es-E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59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78098"/>
          </a:xfrm>
        </p:spPr>
        <p:txBody>
          <a:bodyPr/>
          <a:lstStyle/>
          <a:p>
            <a:r>
              <a:rPr lang="es-ES" b="1" dirty="0" smtClean="0">
                <a:solidFill>
                  <a:srgbClr val="FF0000"/>
                </a:solidFill>
              </a:rPr>
              <a:t>Sistema </a:t>
            </a:r>
            <a:r>
              <a:rPr lang="es-ES" b="1" smtClean="0">
                <a:solidFill>
                  <a:srgbClr val="FF0000"/>
                </a:solidFill>
              </a:rPr>
              <a:t>de energía:</a:t>
            </a:r>
            <a:endParaRPr lang="es-ES" b="1" dirty="0">
              <a:solidFill>
                <a:srgbClr val="FF00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467544" y="1196752"/>
            <a:ext cx="7467600" cy="43924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1800" dirty="0" smtClean="0"/>
              <a:t>-El sistema de energía en EC2DX viene suministrado por 3 sistemas diferentes:</a:t>
            </a:r>
          </a:p>
          <a:p>
            <a:pPr marL="0" indent="0">
              <a:buNone/>
            </a:pPr>
            <a:endParaRPr lang="es-ES" sz="1800" dirty="0"/>
          </a:p>
          <a:p>
            <a:pPr marL="0" indent="0">
              <a:buNone/>
            </a:pPr>
            <a:r>
              <a:rPr lang="es-ES" sz="1800" dirty="0" smtClean="0"/>
              <a:t>	1-Sistema de placas solares.</a:t>
            </a:r>
          </a:p>
          <a:p>
            <a:pPr marL="0" indent="0">
              <a:buNone/>
            </a:pPr>
            <a:r>
              <a:rPr lang="es-ES" sz="1800" dirty="0"/>
              <a:t>	</a:t>
            </a:r>
            <a:r>
              <a:rPr lang="es-ES" sz="1800" dirty="0" smtClean="0"/>
              <a:t>2-Sistema de grupo electrógeno “pequeño”</a:t>
            </a:r>
          </a:p>
          <a:p>
            <a:pPr marL="0" indent="0">
              <a:buNone/>
            </a:pPr>
            <a:r>
              <a:rPr lang="es-ES" sz="1800" dirty="0"/>
              <a:t>	</a:t>
            </a:r>
            <a:r>
              <a:rPr lang="es-ES" sz="1800" dirty="0" smtClean="0"/>
              <a:t>3-Sistema de grupo electrógeno “grande”</a:t>
            </a:r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32656"/>
            <a:ext cx="1475656" cy="61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43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32656"/>
            <a:ext cx="1475656" cy="610193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539552" y="1517883"/>
            <a:ext cx="76333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s-ES" sz="1400" dirty="0" smtClean="0"/>
              <a:t>Se necesitaba poder controlar los </a:t>
            </a:r>
            <a:r>
              <a:rPr lang="es-ES" sz="1400" dirty="0" err="1" smtClean="0"/>
              <a:t>StacksMatchs</a:t>
            </a:r>
            <a:r>
              <a:rPr lang="es-ES" sz="1400" dirty="0" smtClean="0"/>
              <a:t> desde cualquier puesto de operación.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ES" sz="1400" dirty="0" smtClean="0"/>
              <a:t>Integración con el </a:t>
            </a:r>
            <a:r>
              <a:rPr lang="es-ES" sz="1400" dirty="0" err="1" smtClean="0"/>
              <a:t>Win</a:t>
            </a:r>
            <a:r>
              <a:rPr lang="es-ES" sz="1400" dirty="0" smtClean="0"/>
              <a:t>-Test o N1MM para que el </a:t>
            </a:r>
            <a:r>
              <a:rPr lang="es-ES" sz="1400" dirty="0" err="1" smtClean="0"/>
              <a:t>stack</a:t>
            </a:r>
            <a:r>
              <a:rPr lang="es-ES" sz="1400" dirty="0" smtClean="0"/>
              <a:t> de la banda fuese automáticamente el activo.</a:t>
            </a:r>
          </a:p>
          <a:p>
            <a:pPr marL="285750" indent="-285750">
              <a:buFont typeface="Wingdings" pitchFamily="2" charset="2"/>
              <a:buChar char="ü"/>
            </a:pPr>
            <a:endParaRPr lang="es-ES" dirty="0"/>
          </a:p>
        </p:txBody>
      </p:sp>
      <p:sp>
        <p:nvSpPr>
          <p:cNvPr id="8" name="7 CuadroTexto"/>
          <p:cNvSpPr txBox="1"/>
          <p:nvPr/>
        </p:nvSpPr>
        <p:spPr>
          <a:xfrm>
            <a:off x="611560" y="1148551"/>
            <a:ext cx="2105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i="1" dirty="0" smtClean="0">
                <a:solidFill>
                  <a:srgbClr val="0070C0"/>
                </a:solidFill>
              </a:rPr>
              <a:t>Requerimientos:</a:t>
            </a:r>
            <a:endParaRPr lang="es-ES" b="1" i="1" dirty="0">
              <a:solidFill>
                <a:srgbClr val="0070C0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691284" y="2483604"/>
            <a:ext cx="1295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i="1" dirty="0" smtClean="0">
                <a:solidFill>
                  <a:srgbClr val="00B050"/>
                </a:solidFill>
              </a:rPr>
              <a:t>Solución:</a:t>
            </a:r>
            <a:endParaRPr lang="es-ES" i="1" dirty="0">
              <a:solidFill>
                <a:srgbClr val="00B05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603690" y="2852936"/>
            <a:ext cx="763336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s-ES" sz="1400" dirty="0"/>
              <a:t>Se añaden </a:t>
            </a:r>
            <a:r>
              <a:rPr lang="es-ES" sz="1400" dirty="0" smtClean="0"/>
              <a:t>mandos </a:t>
            </a:r>
            <a:r>
              <a:rPr lang="es-ES" sz="1400" dirty="0" err="1" smtClean="0"/>
              <a:t>StackMain</a:t>
            </a:r>
            <a:r>
              <a:rPr lang="es-ES" sz="1400" dirty="0" smtClean="0"/>
              <a:t> </a:t>
            </a:r>
            <a:r>
              <a:rPr lang="es-ES" sz="1400" dirty="0"/>
              <a:t>(controlador de </a:t>
            </a:r>
            <a:r>
              <a:rPr lang="es-ES" sz="1400" dirty="0" err="1" smtClean="0"/>
              <a:t>Stack</a:t>
            </a:r>
            <a:r>
              <a:rPr lang="es-ES" sz="1400" dirty="0" smtClean="0"/>
              <a:t> universal) </a:t>
            </a:r>
            <a:r>
              <a:rPr lang="es-ES" sz="1400" dirty="0"/>
              <a:t>para tener todos los </a:t>
            </a:r>
            <a:r>
              <a:rPr lang="es-ES" sz="1400" dirty="0" err="1" smtClean="0"/>
              <a:t>StacksMatchs</a:t>
            </a:r>
            <a:r>
              <a:rPr lang="es-ES" sz="1400" dirty="0" smtClean="0"/>
              <a:t> controlados.</a:t>
            </a:r>
            <a:endParaRPr lang="es-ES" sz="1400" dirty="0"/>
          </a:p>
          <a:p>
            <a:pPr marL="285750" indent="-285750">
              <a:buFont typeface="Wingdings" pitchFamily="2" charset="2"/>
              <a:buChar char="ü"/>
            </a:pPr>
            <a:r>
              <a:rPr lang="es-ES" sz="1400" dirty="0" smtClean="0"/>
              <a:t>Se emplea el mismo servidor (Linux) que actúa de servidor de todos los </a:t>
            </a:r>
            <a:r>
              <a:rPr lang="es-ES" sz="1400" dirty="0" err="1" smtClean="0"/>
              <a:t>StackMain</a:t>
            </a:r>
            <a:r>
              <a:rPr lang="es-ES" sz="1400" dirty="0" smtClean="0"/>
              <a:t>.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ES" sz="1400" dirty="0" smtClean="0"/>
              <a:t>Para la integración con </a:t>
            </a:r>
            <a:r>
              <a:rPr lang="es-ES" sz="1400" dirty="0" err="1" smtClean="0"/>
              <a:t>Win</a:t>
            </a:r>
            <a:r>
              <a:rPr lang="es-ES" sz="1400" dirty="0" smtClean="0"/>
              <a:t>-Test o N1MM se emplea el programa </a:t>
            </a:r>
            <a:r>
              <a:rPr lang="es-ES" sz="1400" dirty="0" err="1" smtClean="0"/>
              <a:t>StackMain</a:t>
            </a:r>
            <a:r>
              <a:rPr lang="es-ES" sz="1400" dirty="0" smtClean="0"/>
              <a:t> que permite: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s-ES" sz="1400" dirty="0" smtClean="0"/>
              <a:t>Conocer por un lado la banda en la que está el puesto.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s-ES" sz="1400" dirty="0" smtClean="0"/>
              <a:t>Seguir los cambios de banda, conectando con el </a:t>
            </a:r>
            <a:r>
              <a:rPr lang="es-ES" sz="1400" dirty="0" err="1" smtClean="0"/>
              <a:t>StackMain</a:t>
            </a:r>
            <a:r>
              <a:rPr lang="es-ES" sz="1400" dirty="0" smtClean="0"/>
              <a:t> de esa banda</a:t>
            </a:r>
            <a:endParaRPr lang="es-ES" sz="14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725144"/>
            <a:ext cx="1988381" cy="137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1 Título"/>
          <p:cNvSpPr txBox="1">
            <a:spLocks/>
          </p:cNvSpPr>
          <p:nvPr/>
        </p:nvSpPr>
        <p:spPr>
          <a:xfrm>
            <a:off x="457200" y="274638"/>
            <a:ext cx="7467600" cy="778098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1" dirty="0" smtClean="0">
                <a:solidFill>
                  <a:srgbClr val="FF0000"/>
                </a:solidFill>
              </a:rPr>
              <a:t>Control de </a:t>
            </a:r>
            <a:r>
              <a:rPr lang="es-ES" b="1" dirty="0" err="1" smtClean="0">
                <a:solidFill>
                  <a:srgbClr val="FF0000"/>
                </a:solidFill>
              </a:rPr>
              <a:t>Stacks</a:t>
            </a:r>
            <a:r>
              <a:rPr lang="es-ES" b="1" dirty="0" smtClean="0">
                <a:solidFill>
                  <a:srgbClr val="FF0000"/>
                </a:solidFill>
              </a:rPr>
              <a:t>:</a:t>
            </a:r>
            <a:endParaRPr lang="es-E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169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32656"/>
            <a:ext cx="1475656" cy="610193"/>
          </a:xfrm>
          <a:prstGeom prst="rect">
            <a:avLst/>
          </a:prstGeom>
        </p:spPr>
      </p:pic>
      <p:sp>
        <p:nvSpPr>
          <p:cNvPr id="8" name="1 Título"/>
          <p:cNvSpPr txBox="1">
            <a:spLocks/>
          </p:cNvSpPr>
          <p:nvPr/>
        </p:nvSpPr>
        <p:spPr>
          <a:xfrm>
            <a:off x="457200" y="274638"/>
            <a:ext cx="7467600" cy="778098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1" dirty="0">
                <a:solidFill>
                  <a:srgbClr val="FF0000"/>
                </a:solidFill>
              </a:rPr>
              <a:t>Interlock: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621737" y="1196752"/>
            <a:ext cx="763336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s-ES" sz="1600" dirty="0"/>
              <a:t>Qué es y para qué </a:t>
            </a:r>
            <a:r>
              <a:rPr lang="es-ES" sz="1600" dirty="0" smtClean="0"/>
              <a:t>sirve.</a:t>
            </a:r>
          </a:p>
          <a:p>
            <a:endParaRPr lang="es-ES" sz="1600" dirty="0" smtClean="0"/>
          </a:p>
          <a:p>
            <a:pPr marL="285750" indent="-285750">
              <a:buFont typeface="Wingdings" pitchFamily="2" charset="2"/>
              <a:buChar char="ü"/>
            </a:pPr>
            <a:r>
              <a:rPr lang="es-ES" sz="1600" dirty="0" smtClean="0"/>
              <a:t>Cumplimento de la reglas en cuanto al número de señales simultaneas en el aire.</a:t>
            </a:r>
          </a:p>
          <a:p>
            <a:endParaRPr lang="es-ES" sz="1600" dirty="0" smtClean="0"/>
          </a:p>
          <a:p>
            <a:pPr marL="285750" indent="-285750">
              <a:buFont typeface="Wingdings" pitchFamily="2" charset="2"/>
              <a:buChar char="ü"/>
            </a:pPr>
            <a:r>
              <a:rPr lang="es-ES" sz="1600" dirty="0" smtClean="0"/>
              <a:t>Interlock 5R como evolución del modelo diseñado en ED1R.</a:t>
            </a:r>
          </a:p>
          <a:p>
            <a:r>
              <a:rPr lang="es-ES" sz="1600" dirty="0" smtClean="0"/>
              <a:t>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ES" sz="1600" dirty="0" smtClean="0"/>
              <a:t>Operatividad como:</a:t>
            </a:r>
          </a:p>
          <a:p>
            <a:endParaRPr lang="es-ES" sz="1600" dirty="0" smtClean="0"/>
          </a:p>
          <a:p>
            <a:pPr marL="742950" lvl="1" indent="-285750">
              <a:buFont typeface="Wingdings" pitchFamily="2" charset="2"/>
              <a:buChar char="ü"/>
            </a:pPr>
            <a:r>
              <a:rPr lang="es-ES" sz="1600" dirty="0" err="1" smtClean="0"/>
              <a:t>Multi</a:t>
            </a:r>
            <a:r>
              <a:rPr lang="es-ES" sz="1600" dirty="0" smtClean="0"/>
              <a:t> Single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s-ES" sz="1600" dirty="0" err="1" smtClean="0"/>
              <a:t>Multi</a:t>
            </a:r>
            <a:r>
              <a:rPr lang="es-ES" sz="1600" dirty="0" smtClean="0"/>
              <a:t> 2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s-ES" sz="1600" dirty="0" smtClean="0"/>
              <a:t>SO2R</a:t>
            </a:r>
          </a:p>
          <a:p>
            <a:pPr lvl="1"/>
            <a:endParaRPr lang="es-ES" sz="1600" dirty="0"/>
          </a:p>
          <a:p>
            <a:pPr marL="285750" indent="-285750">
              <a:buFont typeface="Wingdings" pitchFamily="2" charset="2"/>
              <a:buChar char="ü"/>
            </a:pPr>
            <a:r>
              <a:rPr lang="es-ES" sz="1600" dirty="0" smtClean="0"/>
              <a:t>Gestión Run + </a:t>
            </a:r>
            <a:r>
              <a:rPr lang="es-ES" sz="1600" dirty="0" err="1" smtClean="0"/>
              <a:t>InBand</a:t>
            </a:r>
            <a:r>
              <a:rPr lang="es-ES" sz="1600" dirty="0" smtClean="0"/>
              <a:t>.</a:t>
            </a:r>
          </a:p>
          <a:p>
            <a:endParaRPr lang="es-ES" sz="1600" dirty="0" smtClean="0"/>
          </a:p>
          <a:p>
            <a:pPr marL="285750" indent="-285750">
              <a:buFont typeface="Wingdings" pitchFamily="2" charset="2"/>
              <a:buChar char="ü"/>
            </a:pPr>
            <a:r>
              <a:rPr lang="es-ES" sz="1600" dirty="0" smtClean="0"/>
              <a:t>Bloqueo por señal Inhibit (K3 &amp; Yaesu) o por medio de </a:t>
            </a:r>
            <a:r>
              <a:rPr lang="es-ES" sz="1600" dirty="0" err="1" smtClean="0"/>
              <a:t>AuxBox</a:t>
            </a:r>
            <a:r>
              <a:rPr lang="es-ES" sz="1600" dirty="0" smtClean="0"/>
              <a:t> (universal).</a:t>
            </a:r>
          </a:p>
          <a:p>
            <a:endParaRPr lang="es-ES" sz="1600" dirty="0" smtClean="0"/>
          </a:p>
          <a:p>
            <a:pPr marL="285750" indent="-285750">
              <a:buFont typeface="Wingdings" pitchFamily="2" charset="2"/>
              <a:buChar char="ü"/>
            </a:pPr>
            <a:r>
              <a:rPr lang="es-ES" sz="1600" dirty="0" smtClean="0"/>
              <a:t>Tiempo de respuesta &lt;0,003msg</a:t>
            </a:r>
          </a:p>
          <a:p>
            <a:pPr marL="285750" indent="-285750">
              <a:buFont typeface="Wingdings" pitchFamily="2" charset="2"/>
              <a:buChar char="ü"/>
            </a:pPr>
            <a:endParaRPr lang="es-ES" sz="1600" dirty="0"/>
          </a:p>
          <a:p>
            <a:pPr marL="285750" indent="-285750">
              <a:buFont typeface="Wingdings" pitchFamily="2" charset="2"/>
              <a:buChar char="ü"/>
            </a:pPr>
            <a:r>
              <a:rPr lang="es-ES" sz="1600" dirty="0" smtClean="0"/>
              <a:t>Monitorización desde cada puesto: RBM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1593518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32656"/>
            <a:ext cx="1475656" cy="610193"/>
          </a:xfrm>
          <a:prstGeom prst="rect">
            <a:avLst/>
          </a:prstGeom>
        </p:spPr>
      </p:pic>
      <p:sp>
        <p:nvSpPr>
          <p:cNvPr id="9" name="1 Título"/>
          <p:cNvSpPr txBox="1">
            <a:spLocks/>
          </p:cNvSpPr>
          <p:nvPr/>
        </p:nvSpPr>
        <p:spPr>
          <a:xfrm>
            <a:off x="457200" y="274638"/>
            <a:ext cx="7467600" cy="778098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1" dirty="0" smtClean="0">
                <a:solidFill>
                  <a:srgbClr val="FF0000"/>
                </a:solidFill>
              </a:rPr>
              <a:t>Interlock - II:</a:t>
            </a:r>
            <a:endParaRPr lang="es-ES" b="1" dirty="0">
              <a:solidFill>
                <a:srgbClr val="FF00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457200" y="1228110"/>
            <a:ext cx="2622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i="1" dirty="0" smtClean="0">
                <a:solidFill>
                  <a:srgbClr val="0070C0"/>
                </a:solidFill>
              </a:rPr>
              <a:t>Posibles Escenarios:</a:t>
            </a:r>
            <a:endParaRPr lang="es-ES" b="1" i="1" dirty="0">
              <a:solidFill>
                <a:srgbClr val="0070C0"/>
              </a:solidFill>
            </a:endParaRPr>
          </a:p>
        </p:txBody>
      </p:sp>
      <p:pic>
        <p:nvPicPr>
          <p:cNvPr id="11270" name="Picture 6" descr="http://ea4tx.com/wp-content/uploads/2014/04/interlock_m1_set2_1inband-380x20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988840"/>
            <a:ext cx="6604869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92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32656"/>
            <a:ext cx="1475656" cy="610193"/>
          </a:xfrm>
          <a:prstGeom prst="rect">
            <a:avLst/>
          </a:prstGeom>
        </p:spPr>
      </p:pic>
      <p:pic>
        <p:nvPicPr>
          <p:cNvPr id="8" name="Picture 2" descr="http://ea4tx.com/wp-content/uploads/2014/04/interlock_m2_set1-720x34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132856"/>
            <a:ext cx="6749968" cy="3234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 Título"/>
          <p:cNvSpPr txBox="1">
            <a:spLocks/>
          </p:cNvSpPr>
          <p:nvPr/>
        </p:nvSpPr>
        <p:spPr>
          <a:xfrm>
            <a:off x="457200" y="274638"/>
            <a:ext cx="7467600" cy="778098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1" dirty="0" smtClean="0">
                <a:solidFill>
                  <a:srgbClr val="FF0000"/>
                </a:solidFill>
              </a:rPr>
              <a:t>Interlock</a:t>
            </a:r>
            <a:r>
              <a:rPr lang="es-ES" b="1" dirty="0">
                <a:solidFill>
                  <a:srgbClr val="FF0000"/>
                </a:solidFill>
              </a:rPr>
              <a:t> - </a:t>
            </a:r>
            <a:r>
              <a:rPr lang="es-ES" b="1" dirty="0" smtClean="0">
                <a:solidFill>
                  <a:srgbClr val="FF0000"/>
                </a:solidFill>
              </a:rPr>
              <a:t>III:</a:t>
            </a:r>
            <a:endParaRPr lang="es-ES" b="1" dirty="0">
              <a:solidFill>
                <a:srgbClr val="FF000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457200" y="1228110"/>
            <a:ext cx="2622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i="1" dirty="0" smtClean="0">
                <a:solidFill>
                  <a:srgbClr val="0070C0"/>
                </a:solidFill>
              </a:rPr>
              <a:t>Posibles Escenarios:</a:t>
            </a:r>
            <a:endParaRPr lang="es-ES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21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ea4tx.com/wp-content/uploads/2014/04/interlock_m2_set2_2inband-380x20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490" y="1844824"/>
            <a:ext cx="6604870" cy="352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32656"/>
            <a:ext cx="1475656" cy="610193"/>
          </a:xfrm>
          <a:prstGeom prst="rect">
            <a:avLst/>
          </a:prstGeom>
        </p:spPr>
      </p:pic>
      <p:sp>
        <p:nvSpPr>
          <p:cNvPr id="9" name="1 Título"/>
          <p:cNvSpPr txBox="1">
            <a:spLocks/>
          </p:cNvSpPr>
          <p:nvPr/>
        </p:nvSpPr>
        <p:spPr>
          <a:xfrm>
            <a:off x="457200" y="274638"/>
            <a:ext cx="7467600" cy="778098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1" dirty="0" smtClean="0">
                <a:solidFill>
                  <a:srgbClr val="FF0000"/>
                </a:solidFill>
              </a:rPr>
              <a:t>Interlock</a:t>
            </a:r>
            <a:r>
              <a:rPr lang="es-ES" b="1" dirty="0">
                <a:solidFill>
                  <a:srgbClr val="FF0000"/>
                </a:solidFill>
              </a:rPr>
              <a:t> - </a:t>
            </a:r>
            <a:r>
              <a:rPr lang="es-ES" b="1" dirty="0" smtClean="0">
                <a:solidFill>
                  <a:srgbClr val="FF0000"/>
                </a:solidFill>
              </a:rPr>
              <a:t>IV:</a:t>
            </a:r>
            <a:endParaRPr lang="es-ES" b="1" dirty="0">
              <a:solidFill>
                <a:srgbClr val="FF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457200" y="1228110"/>
            <a:ext cx="2622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i="1" dirty="0" smtClean="0">
                <a:solidFill>
                  <a:srgbClr val="0070C0"/>
                </a:solidFill>
              </a:rPr>
              <a:t>Posibles Escenarios:</a:t>
            </a:r>
            <a:endParaRPr lang="es-ES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80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1340768"/>
            <a:ext cx="8259688" cy="1944217"/>
          </a:xfrm>
        </p:spPr>
        <p:txBody>
          <a:bodyPr>
            <a:noAutofit/>
          </a:bodyPr>
          <a:lstStyle/>
          <a:p>
            <a:pPr algn="ctr"/>
            <a:r>
              <a:rPr lang="es-ES" sz="4000" b="1" dirty="0" smtClean="0">
                <a:solidFill>
                  <a:srgbClr val="FF0000"/>
                </a:solidFill>
              </a:rPr>
              <a:t>Dudas o preguntas?</a:t>
            </a:r>
            <a:endParaRPr lang="es-ES" sz="4000" b="1" dirty="0">
              <a:solidFill>
                <a:srgbClr val="FF0000"/>
              </a:solidFill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32656"/>
            <a:ext cx="1475656" cy="61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51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1340768"/>
            <a:ext cx="8259688" cy="2736304"/>
          </a:xfrm>
        </p:spPr>
        <p:txBody>
          <a:bodyPr>
            <a:noAutofit/>
          </a:bodyPr>
          <a:lstStyle/>
          <a:p>
            <a:pPr algn="ctr"/>
            <a:r>
              <a:rPr lang="es-ES" sz="4000" b="1" dirty="0" smtClean="0">
                <a:solidFill>
                  <a:srgbClr val="FF0000"/>
                </a:solidFill>
              </a:rPr>
              <a:t/>
            </a:r>
            <a:br>
              <a:rPr lang="es-ES" sz="4000" b="1" dirty="0" smtClean="0">
                <a:solidFill>
                  <a:srgbClr val="FF0000"/>
                </a:solidFill>
              </a:rPr>
            </a:br>
            <a:r>
              <a:rPr lang="es-ES" sz="5400" b="1" dirty="0" smtClean="0">
                <a:solidFill>
                  <a:srgbClr val="FF0000"/>
                </a:solidFill>
              </a:rPr>
              <a:t>Gracias por asistir!</a:t>
            </a:r>
            <a:br>
              <a:rPr lang="es-ES" sz="5400" b="1" dirty="0" smtClean="0">
                <a:solidFill>
                  <a:srgbClr val="FF0000"/>
                </a:solidFill>
              </a:rPr>
            </a:br>
            <a:r>
              <a:rPr lang="es-ES" sz="5400" b="1" dirty="0" smtClean="0">
                <a:solidFill>
                  <a:srgbClr val="FF0000"/>
                </a:solidFill>
              </a:rPr>
              <a:t>de</a:t>
            </a:r>
            <a:br>
              <a:rPr lang="es-ES" sz="5400" b="1" dirty="0" smtClean="0">
                <a:solidFill>
                  <a:srgbClr val="FF0000"/>
                </a:solidFill>
              </a:rPr>
            </a:br>
            <a:r>
              <a:rPr lang="es-ES" sz="5400" b="1" dirty="0" smtClean="0">
                <a:solidFill>
                  <a:srgbClr val="FF0000"/>
                </a:solidFill>
              </a:rPr>
              <a:t>EA4TX</a:t>
            </a:r>
            <a:endParaRPr lang="es-ES" sz="5400" b="1" dirty="0">
              <a:solidFill>
                <a:srgbClr val="FF0000"/>
              </a:solidFill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32656"/>
            <a:ext cx="1475656" cy="61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373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78098"/>
          </a:xfrm>
        </p:spPr>
        <p:txBody>
          <a:bodyPr/>
          <a:lstStyle/>
          <a:p>
            <a:r>
              <a:rPr lang="es-ES" b="1" dirty="0" smtClean="0">
                <a:solidFill>
                  <a:srgbClr val="FF0000"/>
                </a:solidFill>
              </a:rPr>
              <a:t>Sistema de placas solares:</a:t>
            </a:r>
            <a:endParaRPr lang="es-ES" b="1" dirty="0">
              <a:solidFill>
                <a:srgbClr val="FF00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4788024" y="1355972"/>
            <a:ext cx="3363144" cy="43924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1800" dirty="0" smtClean="0"/>
              <a:t>-El sistema de placas solares se utiliza para la alimentación básica de la casa</a:t>
            </a:r>
            <a:r>
              <a:rPr lang="es-ES" sz="1800" dirty="0" smtClean="0"/>
              <a:t>.</a:t>
            </a:r>
          </a:p>
          <a:p>
            <a:pPr marL="0" indent="0">
              <a:buNone/>
            </a:pPr>
            <a:endParaRPr lang="es-ES" sz="1800" dirty="0" smtClean="0"/>
          </a:p>
          <a:p>
            <a:pPr marL="0" indent="0">
              <a:buNone/>
            </a:pPr>
            <a:r>
              <a:rPr lang="es-ES" sz="1800" dirty="0" smtClean="0"/>
              <a:t>-Tiene una potencia de </a:t>
            </a:r>
            <a:r>
              <a:rPr lang="es-ES" sz="1800" dirty="0" smtClean="0"/>
              <a:t>1500 </a:t>
            </a:r>
            <a:r>
              <a:rPr lang="es-ES" sz="1800" dirty="0" smtClean="0"/>
              <a:t>W que permiten el uso de algún equipo con 100 </a:t>
            </a:r>
            <a:r>
              <a:rPr lang="es-ES" sz="1800" smtClean="0"/>
              <a:t>W </a:t>
            </a:r>
            <a:r>
              <a:rPr lang="es-ES" sz="1800" smtClean="0"/>
              <a:t>y/o </a:t>
            </a:r>
            <a:r>
              <a:rPr lang="es-ES" sz="1800" dirty="0" smtClean="0"/>
              <a:t>de algún ordenador.</a:t>
            </a:r>
          </a:p>
          <a:p>
            <a:pPr marL="0" indent="0">
              <a:buNone/>
            </a:pPr>
            <a:endParaRPr lang="es-ES" sz="1800" dirty="0"/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32656"/>
            <a:ext cx="1475656" cy="610193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40768"/>
            <a:ext cx="3888432" cy="51845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590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78098"/>
          </a:xfrm>
        </p:spPr>
        <p:txBody>
          <a:bodyPr/>
          <a:lstStyle/>
          <a:p>
            <a:r>
              <a:rPr lang="es-ES" b="1" dirty="0" smtClean="0">
                <a:solidFill>
                  <a:srgbClr val="FF0000"/>
                </a:solidFill>
              </a:rPr>
              <a:t>Grupo electrógeno “pequeño”:</a:t>
            </a:r>
            <a:endParaRPr lang="es-ES" b="1" dirty="0">
              <a:solidFill>
                <a:srgbClr val="FF00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467544" y="1196752"/>
            <a:ext cx="7467600" cy="15121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1800" dirty="0" smtClean="0"/>
              <a:t>-El grupo electrógeno pequeño permite el uso de 1 o 2 amplificadores con 1000 W.</a:t>
            </a:r>
          </a:p>
          <a:p>
            <a:pPr marL="0" indent="0">
              <a:buNone/>
            </a:pPr>
            <a:r>
              <a:rPr lang="es-ES" sz="1800" dirty="0" smtClean="0"/>
              <a:t>-Fabricado de forma “casera” con un motor de coche del grupo VAG.</a:t>
            </a:r>
          </a:p>
          <a:p>
            <a:pPr marL="0" indent="0">
              <a:buNone/>
            </a:pPr>
            <a:r>
              <a:rPr lang="es-ES" sz="1800" dirty="0" smtClean="0"/>
              <a:t>-Con un alternador de 20 </a:t>
            </a:r>
            <a:r>
              <a:rPr lang="es-ES" sz="1800" dirty="0" err="1" smtClean="0"/>
              <a:t>KVA’s</a:t>
            </a:r>
            <a:r>
              <a:rPr lang="es-ES" sz="1800" dirty="0" smtClean="0"/>
              <a:t>.</a:t>
            </a:r>
          </a:p>
          <a:p>
            <a:pPr marL="0" indent="0">
              <a:buNone/>
            </a:pPr>
            <a:endParaRPr lang="es-ES" sz="1800" dirty="0"/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32656"/>
            <a:ext cx="1475656" cy="610193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996952"/>
            <a:ext cx="5436096" cy="30644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1912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78098"/>
          </a:xfrm>
        </p:spPr>
        <p:txBody>
          <a:bodyPr/>
          <a:lstStyle/>
          <a:p>
            <a:r>
              <a:rPr lang="es-ES" b="1" dirty="0" smtClean="0">
                <a:solidFill>
                  <a:srgbClr val="FF0000"/>
                </a:solidFill>
              </a:rPr>
              <a:t>Grupo electrógeno “pequeño”:</a:t>
            </a:r>
            <a:endParaRPr lang="es-ES" b="1" dirty="0">
              <a:solidFill>
                <a:srgbClr val="FF0000"/>
              </a:solidFill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32656"/>
            <a:ext cx="1475656" cy="610193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71" y="1217330"/>
            <a:ext cx="3573794" cy="24842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194673"/>
            <a:ext cx="3353848" cy="25153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70" y="4037289"/>
            <a:ext cx="3573795" cy="23838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995822"/>
            <a:ext cx="3353848" cy="24208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65852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78098"/>
          </a:xfrm>
        </p:spPr>
        <p:txBody>
          <a:bodyPr/>
          <a:lstStyle/>
          <a:p>
            <a:r>
              <a:rPr lang="es-ES" b="1" dirty="0" smtClean="0">
                <a:solidFill>
                  <a:srgbClr val="FF0000"/>
                </a:solidFill>
              </a:rPr>
              <a:t>Grupo electrógeno “grande”:</a:t>
            </a:r>
            <a:endParaRPr lang="es-ES" b="1" dirty="0">
              <a:solidFill>
                <a:srgbClr val="FF00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467544" y="942849"/>
            <a:ext cx="7467600" cy="306221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sz="1800" dirty="0" smtClean="0"/>
          </a:p>
          <a:p>
            <a:pPr marL="0" indent="0">
              <a:buNone/>
            </a:pPr>
            <a:r>
              <a:rPr lang="es-ES" sz="1800" dirty="0" smtClean="0"/>
              <a:t>-Al crecer las necesidades de entornos MULTI-OP el grupo pequeño no era capaz de suministrar la potencia necesaria para mantener toda la estación en marcha.</a:t>
            </a:r>
          </a:p>
          <a:p>
            <a:pPr marL="0" indent="0">
              <a:buNone/>
            </a:pPr>
            <a:r>
              <a:rPr lang="es-ES" sz="1800" dirty="0" smtClean="0"/>
              <a:t>-Surge la necesidad de buscar un grupo electrógeno mayor.</a:t>
            </a:r>
          </a:p>
          <a:p>
            <a:pPr marL="0" indent="0">
              <a:buNone/>
            </a:pPr>
            <a:r>
              <a:rPr lang="es-ES" sz="1800" dirty="0" smtClean="0"/>
              <a:t>-En este caso de 40 </a:t>
            </a:r>
            <a:r>
              <a:rPr lang="es-ES" sz="1800" dirty="0" err="1" smtClean="0"/>
              <a:t>KVA’s</a:t>
            </a:r>
            <a:r>
              <a:rPr lang="es-ES" sz="1800" dirty="0" smtClean="0"/>
              <a:t>.</a:t>
            </a:r>
          </a:p>
          <a:p>
            <a:pPr marL="0" indent="0">
              <a:buNone/>
            </a:pPr>
            <a:r>
              <a:rPr lang="es-ES" sz="1800" dirty="0" smtClean="0"/>
              <a:t>-Instalado en el interior de una caseta insonorizada con el fin de no molestar durante los concursos.</a:t>
            </a:r>
          </a:p>
          <a:p>
            <a:pPr marL="0" indent="0">
              <a:buNone/>
            </a:pPr>
            <a:endParaRPr lang="es-ES" sz="1800" dirty="0"/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32656"/>
            <a:ext cx="1475656" cy="610193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717032"/>
            <a:ext cx="3528392" cy="28889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717032"/>
            <a:ext cx="3635896" cy="28889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872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irador">
  <a:themeElements>
    <a:clrScheme name="Mirador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Mirador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irador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4951</TotalTime>
  <Words>1826</Words>
  <Application>Microsoft Office PowerPoint</Application>
  <PresentationFormat>Presentación en pantalla (4:3)</PresentationFormat>
  <Paragraphs>288</Paragraphs>
  <Slides>56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56</vt:i4>
      </vt:variant>
    </vt:vector>
  </HeadingPairs>
  <TitlesOfParts>
    <vt:vector size="57" baseType="lpstr">
      <vt:lpstr>Mirador</vt:lpstr>
      <vt:lpstr>Presentación de PowerPoint</vt:lpstr>
      <vt:lpstr>Presentación:</vt:lpstr>
      <vt:lpstr>Ubicación:</vt:lpstr>
      <vt:lpstr>Ubicación:</vt:lpstr>
      <vt:lpstr>Sistema de energía:</vt:lpstr>
      <vt:lpstr>Sistema de placas solares:</vt:lpstr>
      <vt:lpstr>Grupo electrógeno “pequeño”:</vt:lpstr>
      <vt:lpstr>Grupo electrógeno “pequeño”:</vt:lpstr>
      <vt:lpstr>Grupo electrógeno “grande”:</vt:lpstr>
      <vt:lpstr>Grupo electrógeno “grande”:</vt:lpstr>
      <vt:lpstr>Sistema de antenas de TX:</vt:lpstr>
      <vt:lpstr>Mmana diseño antenas de TX:</vt:lpstr>
      <vt:lpstr>Mmana diseño antenas de TX:</vt:lpstr>
      <vt:lpstr>Sistema de antenas de TX:</vt:lpstr>
      <vt:lpstr>Panorámica de antenas de TX:</vt:lpstr>
      <vt:lpstr>Torre 1 – stack de 21 mhz:</vt:lpstr>
      <vt:lpstr>Torre 1 – stack de 21 mhz:</vt:lpstr>
      <vt:lpstr>Torre 1 – stack de 21 mhz:</vt:lpstr>
      <vt:lpstr>Torre 2 – stack 28 mhz y 7 mhz:</vt:lpstr>
      <vt:lpstr>Torre 2 – stack 28 mhz y 7 mhz:</vt:lpstr>
      <vt:lpstr>Torre 3 – stack 14 mhz y 7 mhz:</vt:lpstr>
      <vt:lpstr>Torre 3 – stack 14 mhz y 7 mhz:</vt:lpstr>
      <vt:lpstr>Torre 3 – stack 14 mhz y 7 mhz:</vt:lpstr>
      <vt:lpstr>Torre 4 – Antena de 28 mhz:</vt:lpstr>
      <vt:lpstr>Sistema de 3.5/3.8 Mhz:</vt:lpstr>
      <vt:lpstr>Sistema de 1.8 Mhz:</vt:lpstr>
      <vt:lpstr>Sistema conmutación antenas tx, filtros y “stubs”:</vt:lpstr>
      <vt:lpstr>Sistema conmutación antenas tx, filtros y stubs:</vt:lpstr>
      <vt:lpstr>Sistema de antenas de RX:</vt:lpstr>
      <vt:lpstr>Sistema de antenas de RX:</vt:lpstr>
      <vt:lpstr>Sistema de antenas de RX:</vt:lpstr>
      <vt:lpstr>Mandos de control táctiles:</vt:lpstr>
      <vt:lpstr>Cuarto de radio:</vt:lpstr>
      <vt:lpstr>RESUMEN:</vt:lpstr>
      <vt:lpstr>AGRADECIMIENTOS:</vt:lpstr>
      <vt:lpstr>Video</vt:lpstr>
      <vt:lpstr>FIN DE LA PRIMERA PARTE!  Gracias por asistir!</vt:lpstr>
      <vt:lpstr>Presentación de PowerPoint</vt:lpstr>
      <vt:lpstr>Presentación:</vt:lpstr>
      <vt:lpstr>Presentación de PowerPoint</vt:lpstr>
      <vt:lpstr>Presentación de PowerPoint</vt:lpstr>
      <vt:lpstr>Sistema de RX - II:</vt:lpstr>
      <vt:lpstr>Sistema de RX- III:</vt:lpstr>
      <vt:lpstr>Sistema de TX:</vt:lpstr>
      <vt:lpstr>Sistema de TX - II:</vt:lpstr>
      <vt:lpstr>Sistema de TX - III:</vt:lpstr>
      <vt:lpstr>Gestión de Rotores:</vt:lpstr>
      <vt:lpstr>Gestión de Rotores- II: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Dudas o preguntas?</vt:lpstr>
      <vt:lpstr> Gracias por asistir! de EA4TX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EC2DX  CONTEST STATION</dc:title>
  <dc:creator>SHACK</dc:creator>
  <cp:lastModifiedBy>SHACK</cp:lastModifiedBy>
  <cp:revision>58</cp:revision>
  <dcterms:created xsi:type="dcterms:W3CDTF">2017-08-16T17:03:43Z</dcterms:created>
  <dcterms:modified xsi:type="dcterms:W3CDTF">2017-09-11T20:30:21Z</dcterms:modified>
</cp:coreProperties>
</file>